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6"/>
  </p:notesMasterIdLst>
  <p:sldIdLst>
    <p:sldId id="299" r:id="rId22"/>
    <p:sldId id="377" r:id="rId23"/>
    <p:sldId id="378" r:id="rId24"/>
    <p:sldId id="379" r:id="rId25"/>
    <p:sldId id="380" r:id="rId26"/>
    <p:sldId id="381" r:id="rId27"/>
    <p:sldId id="382" r:id="rId28"/>
    <p:sldId id="383" r:id="rId29"/>
    <p:sldId id="384" r:id="rId30"/>
    <p:sldId id="385" r:id="rId31"/>
    <p:sldId id="386" r:id="rId32"/>
    <p:sldId id="387" r:id="rId33"/>
    <p:sldId id="388" r:id="rId34"/>
    <p:sldId id="389" r:id="rId35"/>
    <p:sldId id="390" r:id="rId36"/>
    <p:sldId id="391" r:id="rId37"/>
    <p:sldId id="392" r:id="rId38"/>
    <p:sldId id="393" r:id="rId39"/>
    <p:sldId id="406" r:id="rId40"/>
    <p:sldId id="394" r:id="rId41"/>
    <p:sldId id="395" r:id="rId42"/>
    <p:sldId id="396" r:id="rId43"/>
    <p:sldId id="397" r:id="rId44"/>
    <p:sldId id="3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ster" id="{86F55D6F-F04C-C141-A3B2-B81D9F14C13E}">
          <p14:sldIdLst/>
        </p14:section>
        <p14:section name="Introduction" id="{D71C3838-11FC-3F44-90EC-9E7C8FE30A48}">
          <p14:sldIdLst/>
        </p14:section>
        <p14:section name="Content Slides" id="{05C53EB9-C633-4D6D-B3BC-F573E1DB951E}">
          <p14:sldIdLst>
            <p14:sldId id="299"/>
            <p14:sldId id="377"/>
            <p14:sldId id="378"/>
            <p14:sldId id="379"/>
            <p14:sldId id="380"/>
            <p14:sldId id="381"/>
            <p14:sldId id="382"/>
            <p14:sldId id="383"/>
            <p14:sldId id="384"/>
            <p14:sldId id="385"/>
            <p14:sldId id="386"/>
            <p14:sldId id="387"/>
            <p14:sldId id="388"/>
            <p14:sldId id="389"/>
            <p14:sldId id="390"/>
            <p14:sldId id="391"/>
            <p14:sldId id="392"/>
            <p14:sldId id="393"/>
            <p14:sldId id="406"/>
            <p14:sldId id="394"/>
            <p14:sldId id="395"/>
            <p14:sldId id="396"/>
            <p14:sldId id="397"/>
            <p14:sldId id="3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9" autoAdjust="0"/>
    <p:restoredTop sz="45816" autoAdjust="0"/>
  </p:normalViewPr>
  <p:slideViewPr>
    <p:cSldViewPr snapToGrid="0">
      <p:cViewPr varScale="1">
        <p:scale>
          <a:sx n="20" d="100"/>
          <a:sy n="20" d="100"/>
        </p:scale>
        <p:origin x="1779" y="34"/>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66" d="100"/>
          <a:sy n="66" d="100"/>
        </p:scale>
        <p:origin x="1502" y="-11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notesMaster" Target="notesMasters/notesMaster1.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24/10/2025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Python is launched interactively from a shell—whether it’s a UNIX-style shell like Bash or the Korn shell, or Microsoft’s cmd.exe—you’re presented with the Python shell prompt: &gt;&gt;&gt;. This is often called the </a:t>
            </a:r>
            <a:r>
              <a:rPr lang="en-GB" b="1" dirty="0"/>
              <a:t>REPL</a:t>
            </a:r>
            <a:r>
              <a:rPr lang="en-GB" dirty="0"/>
              <a:t> prompt, which stands for </a:t>
            </a:r>
            <a:r>
              <a:rPr lang="en-GB" b="1" dirty="0"/>
              <a:t>Read</a:t>
            </a:r>
            <a:r>
              <a:rPr lang="en-GB" dirty="0"/>
              <a:t>, </a:t>
            </a:r>
            <a:r>
              <a:rPr lang="en-GB" b="1" dirty="0"/>
              <a:t>Evaluate</a:t>
            </a:r>
            <a:r>
              <a:rPr lang="en-GB" dirty="0"/>
              <a:t>, </a:t>
            </a:r>
            <a:r>
              <a:rPr lang="en-GB" b="1" dirty="0"/>
              <a:t>Print</a:t>
            </a:r>
            <a:r>
              <a:rPr lang="en-GB" dirty="0"/>
              <a:t>, </a:t>
            </a:r>
            <a:r>
              <a:rPr lang="en-GB" b="1" dirty="0"/>
              <a:t>Loop</a:t>
            </a:r>
            <a:r>
              <a:rPr lang="en-GB" dirty="0"/>
              <a:t>. It allows you to quickly test or evaluate Python code before incorporating it into a script.</a:t>
            </a:r>
          </a:p>
          <a:p>
            <a:endParaRPr lang="en-GB" dirty="0"/>
          </a:p>
          <a:p>
            <a:r>
              <a:rPr lang="en-GB" dirty="0"/>
              <a:t>The REPL continues running until you call the </a:t>
            </a:r>
            <a:r>
              <a:rPr lang="en-GB" b="1" dirty="0"/>
              <a:t>exit()</a:t>
            </a:r>
            <a:r>
              <a:rPr lang="en-GB" dirty="0"/>
              <a:t> or </a:t>
            </a:r>
            <a:r>
              <a:rPr lang="en-GB" b="1" dirty="0"/>
              <a:t>quit()</a:t>
            </a:r>
            <a:r>
              <a:rPr lang="en-GB" dirty="0"/>
              <a:t> functions, or press &lt;CTRL+Z&gt; on Windows or &lt;CTRL+D&gt; on UNIX/Linux systems.</a:t>
            </a:r>
          </a:p>
          <a:p>
            <a:endParaRPr lang="en-GB" dirty="0"/>
          </a:p>
          <a:p>
            <a:r>
              <a:rPr lang="en-GB" dirty="0"/>
              <a:t>One of the most useful initial commands is the built-in </a:t>
            </a:r>
            <a:r>
              <a:rPr lang="en-GB" b="1" dirty="0"/>
              <a:t>help()</a:t>
            </a:r>
            <a:r>
              <a:rPr lang="en-GB" dirty="0"/>
              <a:t> function, which provides interactive documentation and guidance. Python can be configured using optional environment variables, though these are rarely needed. Full details can be found in the official documentation.</a:t>
            </a:r>
          </a:p>
          <a:p>
            <a:endParaRPr lang="en-GB" dirty="0"/>
          </a:p>
          <a:p>
            <a:r>
              <a:rPr lang="en-GB" b="1" dirty="0"/>
              <a:t>IDLE</a:t>
            </a:r>
            <a:r>
              <a:rPr lang="en-GB" dirty="0"/>
              <a:t> is a simple GUI for writing and debugging Python code. It comes bundled with Python and is handy for development. (And yes—Eric would approve: “Nudge </a:t>
            </a:r>
            <a:r>
              <a:rPr lang="en-GB" dirty="0" err="1"/>
              <a:t>nudge</a:t>
            </a:r>
            <a:r>
              <a:rPr lang="en-GB" dirty="0"/>
              <a:t>, wink </a:t>
            </a:r>
            <a:r>
              <a:rPr lang="en-GB" dirty="0" err="1"/>
              <a:t>wink</a:t>
            </a:r>
            <a:r>
              <a:rPr lang="en-GB" dirty="0"/>
              <a:t>, say no more!”). Note that IDLE may encounter issues with personal firewalls. On Linux, it also requires Tk to be installed.</a:t>
            </a:r>
          </a:p>
          <a:p>
            <a:endParaRPr lang="en-GB" dirty="0"/>
          </a:p>
          <a:p>
            <a:r>
              <a:rPr lang="en-GB" dirty="0"/>
              <a:t>On macOS, IDLE controls differ slightly:</a:t>
            </a:r>
          </a:p>
          <a:p>
            <a:pPr marL="628650" lvl="1" indent="-171450">
              <a:buFont typeface="Arial" panose="020B0604020202020204" pitchFamily="34" charset="0"/>
              <a:buChar char="•"/>
            </a:pPr>
            <a:r>
              <a:rPr lang="en-GB" dirty="0"/>
              <a:t>&lt;CTRL+P&gt; – Previous statements</a:t>
            </a:r>
          </a:p>
          <a:p>
            <a:pPr marL="628650" lvl="1" indent="-171450">
              <a:buFont typeface="Arial" panose="020B0604020202020204" pitchFamily="34" charset="0"/>
              <a:buChar char="•"/>
            </a:pPr>
            <a:r>
              <a:rPr lang="en-GB" dirty="0"/>
              <a:t>&lt;CTRL+N&gt; – Next statements</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56790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Python REPL prompt and IDLE are basic interfaces with limited functionality.</a:t>
            </a:r>
          </a:p>
          <a:p>
            <a:endParaRPr lang="en-GB" dirty="0"/>
          </a:p>
          <a:p>
            <a:r>
              <a:rPr lang="en-GB" dirty="0"/>
              <a:t>Even beginner Pythonistas often transition quickly to more feature-rich IDEs such as </a:t>
            </a:r>
            <a:r>
              <a:rPr lang="en-GB" b="1" dirty="0"/>
              <a:t>PyCharm</a:t>
            </a:r>
            <a:r>
              <a:rPr lang="en-GB" dirty="0"/>
              <a:t> or </a:t>
            </a:r>
            <a:r>
              <a:rPr lang="en-GB" b="1" dirty="0"/>
              <a:t>VS Code</a:t>
            </a:r>
            <a:r>
              <a:rPr lang="en-GB" dirty="0"/>
              <a:t>. These environments offer powerful editors, integrated consoles, advanced debugging tools, and seamless integration with version control systems and online repositories like GitHub and Bitbucket.</a:t>
            </a:r>
          </a:p>
          <a:p>
            <a:endParaRPr lang="en-GB" dirty="0"/>
          </a:p>
          <a:p>
            <a:r>
              <a:rPr lang="en-GB" dirty="0"/>
              <a:t>Additionally, </a:t>
            </a:r>
            <a:r>
              <a:rPr lang="en-GB" b="1" dirty="0"/>
              <a:t>web-based interfaces </a:t>
            </a:r>
            <a:r>
              <a:rPr lang="en-GB" dirty="0"/>
              <a:t>such as </a:t>
            </a:r>
            <a:r>
              <a:rPr lang="en-GB" b="1" dirty="0" err="1"/>
              <a:t>Jupyter</a:t>
            </a:r>
            <a:r>
              <a:rPr lang="en-GB" b="1" dirty="0"/>
              <a:t> Notebooks </a:t>
            </a:r>
            <a:r>
              <a:rPr lang="en-GB" dirty="0"/>
              <a:t>are popular—particularly within the data science community—for their ability to combine code, visualisations, and narrative text in a single interactive document.</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432260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IPython</a:t>
            </a:r>
            <a:r>
              <a:rPr lang="en-GB" dirty="0"/>
              <a:t>, or Interactive Python, is a powerful command-line shell designed for interactive computing. It supports </a:t>
            </a:r>
            <a:r>
              <a:rPr lang="en-GB" b="1" dirty="0"/>
              <a:t>introspection</a:t>
            </a:r>
            <a:r>
              <a:rPr lang="en-GB" dirty="0"/>
              <a:t> (examining object types and properties), rich media (text, images, graphs), </a:t>
            </a:r>
            <a:r>
              <a:rPr lang="en-GB" b="1" dirty="0"/>
              <a:t>shell syntax</a:t>
            </a:r>
            <a:r>
              <a:rPr lang="en-GB" dirty="0"/>
              <a:t>, </a:t>
            </a:r>
            <a:r>
              <a:rPr lang="en-GB" b="1" dirty="0"/>
              <a:t>tab completion</a:t>
            </a:r>
            <a:r>
              <a:rPr lang="en-GB" dirty="0"/>
              <a:t>, and </a:t>
            </a:r>
            <a:r>
              <a:rPr lang="en-GB" b="1" dirty="0"/>
              <a:t>command history</a:t>
            </a:r>
            <a:r>
              <a:rPr lang="en-GB" dirty="0"/>
              <a:t>.</a:t>
            </a:r>
          </a:p>
          <a:p>
            <a:endParaRPr lang="en-GB" dirty="0"/>
          </a:p>
          <a:p>
            <a:r>
              <a:rPr lang="en-GB" dirty="0" err="1"/>
              <a:t>IPython</a:t>
            </a:r>
            <a:r>
              <a:rPr lang="en-GB" dirty="0"/>
              <a:t> also offers a </a:t>
            </a:r>
            <a:r>
              <a:rPr lang="en-GB" b="1" dirty="0"/>
              <a:t>browser-based notebook interface</a:t>
            </a:r>
            <a:r>
              <a:rPr lang="en-GB" dirty="0"/>
              <a:t> that allows the integration of code, text, mathematical expressions, and interactive data visualisations such as plots. It’s widely used alongside math and data science libraries like </a:t>
            </a:r>
            <a:r>
              <a:rPr lang="en-GB" b="1" dirty="0"/>
              <a:t>NumPy</a:t>
            </a:r>
            <a:r>
              <a:rPr lang="en-GB" dirty="0"/>
              <a:t>, </a:t>
            </a:r>
            <a:r>
              <a:rPr lang="en-GB" b="1" dirty="0"/>
              <a:t>SciPy</a:t>
            </a:r>
            <a:r>
              <a:rPr lang="en-GB" dirty="0"/>
              <a:t>, and </a:t>
            </a:r>
            <a:r>
              <a:rPr lang="en-GB" b="1" dirty="0"/>
              <a:t>matplotlib</a:t>
            </a:r>
            <a:r>
              <a:rPr lang="en-GB" dirty="0"/>
              <a:t>.</a:t>
            </a:r>
          </a:p>
          <a:p>
            <a:endParaRPr lang="en-GB" dirty="0"/>
          </a:p>
          <a:p>
            <a:r>
              <a:rPr lang="en-GB" dirty="0"/>
              <a:t>In 2014, </a:t>
            </a:r>
            <a:r>
              <a:rPr lang="en-GB" dirty="0" err="1"/>
              <a:t>IPython</a:t>
            </a:r>
            <a:r>
              <a:rPr lang="en-GB" dirty="0"/>
              <a:t> creator </a:t>
            </a:r>
            <a:r>
              <a:rPr lang="en-GB" b="1" dirty="0"/>
              <a:t>Fernando Pérez </a:t>
            </a:r>
            <a:r>
              <a:rPr lang="en-GB" dirty="0"/>
              <a:t>launched a spin-off project: </a:t>
            </a:r>
            <a:r>
              <a:rPr lang="en-GB" b="1" dirty="0"/>
              <a:t>Project </a:t>
            </a:r>
            <a:r>
              <a:rPr lang="en-GB" b="1" dirty="0" err="1"/>
              <a:t>Jupyter</a:t>
            </a:r>
            <a:r>
              <a:rPr lang="en-GB" dirty="0"/>
              <a:t>. </a:t>
            </a:r>
            <a:r>
              <a:rPr lang="en-GB" dirty="0" err="1"/>
              <a:t>IPython</a:t>
            </a:r>
            <a:r>
              <a:rPr lang="en-GB" dirty="0"/>
              <a:t> now functions as the </a:t>
            </a:r>
            <a:r>
              <a:rPr lang="en-GB" b="1" dirty="0"/>
              <a:t>kernel and shell </a:t>
            </a:r>
            <a:r>
              <a:rPr lang="en-GB" dirty="0"/>
              <a:t>within </a:t>
            </a:r>
            <a:r>
              <a:rPr lang="en-GB" dirty="0" err="1"/>
              <a:t>Jupyter’s</a:t>
            </a:r>
            <a:r>
              <a:rPr lang="en-GB" dirty="0"/>
              <a:t> notebook-style interface. </a:t>
            </a:r>
            <a:r>
              <a:rPr lang="en-GB" dirty="0" err="1"/>
              <a:t>Jupyter</a:t>
            </a:r>
            <a:r>
              <a:rPr lang="en-GB" dirty="0"/>
              <a:t> is </a:t>
            </a:r>
            <a:r>
              <a:rPr lang="en-GB" b="1" dirty="0"/>
              <a:t>language-agnostic</a:t>
            </a:r>
            <a:r>
              <a:rPr lang="en-GB" dirty="0"/>
              <a:t>, and its name reflects the core languages it originally supported: </a:t>
            </a:r>
            <a:r>
              <a:rPr lang="en-GB" b="1" dirty="0"/>
              <a:t>Julia</a:t>
            </a:r>
            <a:r>
              <a:rPr lang="en-GB" dirty="0"/>
              <a:t>, </a:t>
            </a:r>
            <a:r>
              <a:rPr lang="en-GB" b="1" dirty="0"/>
              <a:t>Python</a:t>
            </a:r>
            <a:r>
              <a:rPr lang="en-GB" dirty="0"/>
              <a:t>, and </a:t>
            </a:r>
            <a:r>
              <a:rPr lang="en-GB" b="1" dirty="0"/>
              <a:t>R</a:t>
            </a:r>
            <a:r>
              <a:rPr lang="en-GB" dirty="0"/>
              <a:t>.</a:t>
            </a:r>
          </a:p>
          <a:p>
            <a:endParaRPr lang="en-GB" dirty="0"/>
          </a:p>
          <a:p>
            <a:r>
              <a:rPr lang="en-GB" dirty="0"/>
              <a:t>As a result, the </a:t>
            </a:r>
            <a:r>
              <a:rPr lang="en-GB" b="1" dirty="0" err="1"/>
              <a:t>Jupyter</a:t>
            </a:r>
            <a:r>
              <a:rPr lang="en-GB" b="1" dirty="0"/>
              <a:t> Notebook </a:t>
            </a:r>
            <a:r>
              <a:rPr lang="en-GB" dirty="0"/>
              <a:t>(formerly the </a:t>
            </a:r>
            <a:r>
              <a:rPr lang="en-GB" dirty="0" err="1"/>
              <a:t>IPython</a:t>
            </a:r>
            <a:r>
              <a:rPr lang="en-GB" dirty="0"/>
              <a:t> Notebook) has become a web-based, interactive environment for writing, running, and visualising code. It supports over </a:t>
            </a:r>
            <a:r>
              <a:rPr lang="en-GB" b="1" dirty="0"/>
              <a:t>100 kernels</a:t>
            </a:r>
            <a:r>
              <a:rPr lang="en-GB" dirty="0"/>
              <a:t>, with </a:t>
            </a:r>
            <a:r>
              <a:rPr lang="en-GB" dirty="0" err="1"/>
              <a:t>IPython</a:t>
            </a:r>
            <a:r>
              <a:rPr lang="en-GB" dirty="0"/>
              <a:t> being one of them. This approach aligns with the Literate Programming style first introduced by Donald Knuth in 1984.</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373674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programs (often called scripts) and modules typically have the </a:t>
            </a:r>
            <a:r>
              <a:rPr lang="en-GB" b="1" dirty="0"/>
              <a:t>.</a:t>
            </a:r>
            <a:r>
              <a:rPr lang="en-GB" b="1" dirty="0" err="1"/>
              <a:t>py</a:t>
            </a:r>
            <a:r>
              <a:rPr lang="en-GB" b="1" dirty="0"/>
              <a:t> </a:t>
            </a:r>
            <a:r>
              <a:rPr lang="en-GB" dirty="0"/>
              <a:t>file extension. When a Python module is executed, it is automatically saved in a semi-compiled bytecode format with a </a:t>
            </a:r>
            <a:r>
              <a:rPr lang="en-GB" b="1" dirty="0"/>
              <a:t>.</a:t>
            </a:r>
            <a:r>
              <a:rPr lang="en-GB" b="1" dirty="0" err="1"/>
              <a:t>pyc</a:t>
            </a:r>
            <a:r>
              <a:rPr lang="en-GB" b="1" dirty="0"/>
              <a:t> </a:t>
            </a:r>
            <a:r>
              <a:rPr lang="en-GB" dirty="0"/>
              <a:t>suffix to speed up future loading. This bytecode is updated if the source file has a newer timestamp but is not portable across platforms. For a full list of command-line options, use: python -h.</a:t>
            </a:r>
          </a:p>
          <a:p>
            <a:endParaRPr lang="en-GB" dirty="0"/>
          </a:p>
          <a:p>
            <a:r>
              <a:rPr lang="en-GB" dirty="0"/>
              <a:t>When naming your scripts, avoid using names that clash with existing Python modules. A helpful strategy is to adopt a naming convention—such as prefixing script names with a code or identifier. We’ll explore modules in more detail later.</a:t>
            </a:r>
          </a:p>
          <a:p>
            <a:endParaRPr lang="en-GB" dirty="0"/>
          </a:p>
          <a:p>
            <a:r>
              <a:rPr lang="en-GB" dirty="0"/>
              <a:t>On UNIX and Linux, it's good practice for Python scripts to begin with a shebang line (#!), followed by the path to the Python interpreter. This allows the script to be executed directly from the command line. While this line is ignored on Windows, it’s still common to include it for portability. On UNIX-like systems, you'll also need to assign execute permission using </a:t>
            </a:r>
            <a:r>
              <a:rPr lang="en-GB" b="1" dirty="0" err="1"/>
              <a:t>chmod</a:t>
            </a:r>
            <a:r>
              <a:rPr lang="en-GB" b="1" dirty="0"/>
              <a:t> </a:t>
            </a:r>
            <a:r>
              <a:rPr lang="en-GB" b="1" dirty="0" err="1"/>
              <a:t>u+x</a:t>
            </a:r>
            <a:r>
              <a:rPr lang="en-GB" b="1" dirty="0"/>
              <a:t> </a:t>
            </a:r>
            <a:r>
              <a:rPr lang="en-GB" b="1" dirty="0" err="1"/>
              <a:t>scriptname</a:t>
            </a:r>
            <a:r>
              <a:rPr lang="en-GB" dirty="0"/>
              <a:t>. Python modules do not require a shebang and only need read permission.</a:t>
            </a:r>
          </a:p>
          <a:p>
            <a:endParaRPr lang="en-GB" dirty="0"/>
          </a:p>
          <a:p>
            <a:r>
              <a:rPr lang="en-GB" dirty="0"/>
              <a:t>The </a:t>
            </a:r>
            <a:r>
              <a:rPr lang="en-GB" b="1" dirty="0"/>
              <a:t>-c </a:t>
            </a:r>
            <a:r>
              <a:rPr lang="en-GB" dirty="0"/>
              <a:t>option lets you run a short Python command from the command line. Using a dash (</a:t>
            </a:r>
            <a:r>
              <a:rPr lang="en-GB" b="1" dirty="0"/>
              <a:t>-)</a:t>
            </a:r>
            <a:r>
              <a:rPr lang="en-GB" dirty="0"/>
              <a:t> instead of a script name or -c will read code from standard input. The </a:t>
            </a:r>
            <a:r>
              <a:rPr lang="en-GB" b="1" dirty="0"/>
              <a:t>-</a:t>
            </a:r>
            <a:r>
              <a:rPr lang="en-GB" b="1" dirty="0" err="1"/>
              <a:t>i</a:t>
            </a:r>
            <a:r>
              <a:rPr lang="en-GB" b="1" dirty="0"/>
              <a:t> </a:t>
            </a:r>
            <a:r>
              <a:rPr lang="en-GB" dirty="0"/>
              <a:t>option runs a script and then drops you into interactive mode so you can keep using the script’s variables or functions. The </a:t>
            </a:r>
            <a:r>
              <a:rPr lang="en-GB" b="1" dirty="0"/>
              <a:t>-m</a:t>
            </a:r>
            <a:r>
              <a:rPr lang="en-GB" dirty="0"/>
              <a:t> option runs a module as a script. The command </a:t>
            </a:r>
            <a:r>
              <a:rPr lang="en-GB" b="1" dirty="0"/>
              <a:t>python -V </a:t>
            </a:r>
            <a:r>
              <a:rPr lang="en-GB" dirty="0"/>
              <a:t>(uppercase V) displays the version of Python.</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dirty="0"/>
          </a:p>
        </p:txBody>
      </p:sp>
    </p:spTree>
    <p:extLst>
      <p:ext uri="{BB962C8B-B14F-4D97-AF65-F5344CB8AC3E}">
        <p14:creationId xmlns:p14="http://schemas.microsoft.com/office/powerpoint/2010/main" val="1817172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documentation is readily available online. For example, the module reference can be found at:</a:t>
            </a:r>
          </a:p>
          <a:p>
            <a:r>
              <a:rPr lang="en-GB" dirty="0"/>
              <a:t>http://www.python.org/doc/current/lib/modindex.html</a:t>
            </a:r>
          </a:p>
          <a:p>
            <a:endParaRPr lang="en-GB" dirty="0"/>
          </a:p>
          <a:p>
            <a:r>
              <a:rPr lang="en-GB" dirty="0"/>
              <a:t>And the Python 3 language reference is available at:</a:t>
            </a:r>
          </a:p>
          <a:p>
            <a:r>
              <a:rPr lang="en-GB" dirty="0"/>
              <a:t>http://docs.python.org/3.0/</a:t>
            </a:r>
          </a:p>
          <a:p>
            <a:endParaRPr lang="en-GB" dirty="0"/>
          </a:p>
          <a:p>
            <a:r>
              <a:rPr lang="en-GB" dirty="0"/>
              <a:t>IDLE includes built-in access to documentation, and on UNIX/Linux systems, man pages are typically bundled (try man -k python to explore extensions).</a:t>
            </a:r>
          </a:p>
          <a:p>
            <a:endParaRPr lang="en-GB" dirty="0"/>
          </a:p>
          <a:p>
            <a:r>
              <a:rPr lang="en-GB" dirty="0"/>
              <a:t>The </a:t>
            </a:r>
            <a:r>
              <a:rPr lang="en-GB" b="1" dirty="0" err="1"/>
              <a:t>pydoc</a:t>
            </a:r>
            <a:r>
              <a:rPr lang="en-GB" dirty="0"/>
              <a:t> tool is a handy way to view documentation from the command line:</a:t>
            </a:r>
          </a:p>
          <a:p>
            <a:pPr marL="628650" lvl="1" indent="-171450">
              <a:buFont typeface="Arial" panose="020B0604020202020204" pitchFamily="34" charset="0"/>
              <a:buChar char="•"/>
            </a:pPr>
            <a:r>
              <a:rPr lang="en-GB" dirty="0"/>
              <a:t>On UNIX/Linux: run </a:t>
            </a:r>
            <a:r>
              <a:rPr lang="en-GB" dirty="0" err="1"/>
              <a:t>pydoc</a:t>
            </a:r>
            <a:r>
              <a:rPr lang="en-GB" dirty="0"/>
              <a:t> </a:t>
            </a:r>
            <a:r>
              <a:rPr lang="en-GB" dirty="0" err="1"/>
              <a:t>module_name</a:t>
            </a:r>
            <a:r>
              <a:rPr lang="en-GB" dirty="0"/>
              <a:t>, e.g., </a:t>
            </a:r>
            <a:r>
              <a:rPr lang="en-GB" dirty="0" err="1"/>
              <a:t>pydoc</a:t>
            </a:r>
            <a:r>
              <a:rPr lang="en-GB" dirty="0"/>
              <a:t> sys</a:t>
            </a:r>
          </a:p>
          <a:p>
            <a:pPr marL="628650" lvl="1" indent="-171450">
              <a:buFont typeface="Arial" panose="020B0604020202020204" pitchFamily="34" charset="0"/>
              <a:buChar char="•"/>
            </a:pPr>
            <a:r>
              <a:rPr lang="en-GB" dirty="0"/>
              <a:t>On Windows: use pydoc.py located in the Lib folder, </a:t>
            </a:r>
            <a:r>
              <a:rPr lang="en-GB" dirty="0" err="1"/>
              <a:t>e.g.,C</a:t>
            </a:r>
            <a:r>
              <a:rPr lang="en-GB" dirty="0"/>
              <a:t>:\Python32\Lib\pydoc.py sys</a:t>
            </a:r>
          </a:p>
          <a:p>
            <a:endParaRPr lang="en-GB" dirty="0"/>
          </a:p>
          <a:p>
            <a:r>
              <a:rPr lang="en-GB" dirty="0"/>
              <a:t>Windows releases often include a </a:t>
            </a:r>
            <a:r>
              <a:rPr lang="en-GB" dirty="0" err="1"/>
              <a:t>Tkinter</a:t>
            </a:r>
            <a:r>
              <a:rPr lang="en-GB" dirty="0"/>
              <a:t>-based GUI version of </a:t>
            </a:r>
            <a:r>
              <a:rPr lang="en-GB" dirty="0" err="1"/>
              <a:t>pydoc</a:t>
            </a:r>
            <a:r>
              <a:rPr lang="en-GB" dirty="0"/>
              <a:t> (usually in the Tools folder), though you may need to create a shortcut for easy access.</a:t>
            </a:r>
          </a:p>
        </p:txBody>
      </p:sp>
      <p:sp>
        <p:nvSpPr>
          <p:cNvPr id="4" name="Slide Number Placeholder 3"/>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3081754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Python Enhancement Proposals </a:t>
            </a:r>
            <a:r>
              <a:rPr lang="en-GB" dirty="0"/>
              <a:t>(PEPs) are design documents that outline the evolution, features, and key decisions behind the Python language. They serve as a communication tool for the Python community, explaining the rationale for new features, when they were introduced, and how they were implemented.</a:t>
            </a:r>
          </a:p>
          <a:p>
            <a:endParaRPr lang="en-GB" dirty="0"/>
          </a:p>
          <a:p>
            <a:r>
              <a:rPr lang="en-GB" dirty="0"/>
              <a:t>The comprehensive index of PEPs can be found at:</a:t>
            </a:r>
          </a:p>
          <a:p>
            <a:r>
              <a:rPr lang="en-GB" dirty="0"/>
              <a:t>http://www.python.org/dev/peps/</a:t>
            </a:r>
          </a:p>
          <a:p>
            <a:endParaRPr lang="en-GB" dirty="0"/>
          </a:p>
          <a:p>
            <a:r>
              <a:rPr lang="en-GB" dirty="0"/>
              <a:t>They are also included in the Python 3 documentation, with many help texts linking directly to relevant PEPs.</a:t>
            </a:r>
          </a:p>
          <a:p>
            <a:endParaRPr lang="en-GB" dirty="0"/>
          </a:p>
          <a:p>
            <a:r>
              <a:rPr lang="en-GB" dirty="0"/>
              <a:t>One of the most important PEPs is </a:t>
            </a:r>
            <a:r>
              <a:rPr lang="en-GB" b="1" dirty="0"/>
              <a:t>PEP 8</a:t>
            </a:r>
            <a:r>
              <a:rPr lang="en-GB" dirty="0"/>
              <a:t>, the official </a:t>
            </a:r>
            <a:r>
              <a:rPr lang="en-GB" b="1" dirty="0"/>
              <a:t>Style Guide for Python Code</a:t>
            </a:r>
            <a:r>
              <a:rPr lang="en-GB" dirty="0"/>
              <a:t>. It defines best practices for </a:t>
            </a:r>
            <a:r>
              <a:rPr lang="en-GB" b="1" dirty="0"/>
              <a:t>code layout</a:t>
            </a:r>
            <a:r>
              <a:rPr lang="en-GB" dirty="0"/>
              <a:t>, </a:t>
            </a:r>
            <a:r>
              <a:rPr lang="en-GB" b="1" dirty="0"/>
              <a:t>readability</a:t>
            </a:r>
            <a:r>
              <a:rPr lang="en-GB" dirty="0"/>
              <a:t>, </a:t>
            </a:r>
            <a:r>
              <a:rPr lang="en-GB" b="1" dirty="0"/>
              <a:t>consistency</a:t>
            </a:r>
            <a:r>
              <a:rPr lang="en-GB" dirty="0"/>
              <a:t>, and overall coding conventions. PEP 8 should be read, followed, and referenced frequently to write clean and maintainable Python code.</a:t>
            </a:r>
          </a:p>
        </p:txBody>
      </p:sp>
      <p:sp>
        <p:nvSpPr>
          <p:cNvPr id="4" name="Slide Number Placeholder 3"/>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014474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 Python script is executed, the code is first compiled into bytecode and then run—similar to languages like Java and C#. This compilation step is fast and usually not noticeable. All the lines shown are optional, and this example omits details such as function definitions and global variables.</a:t>
            </a:r>
          </a:p>
          <a:p>
            <a:endParaRPr lang="en-GB" dirty="0"/>
          </a:p>
          <a:p>
            <a:r>
              <a:rPr lang="en-GB" dirty="0"/>
              <a:t>The first line, often called a </a:t>
            </a:r>
            <a:r>
              <a:rPr lang="en-GB" b="1" dirty="0"/>
              <a:t>shebang</a:t>
            </a:r>
            <a:r>
              <a:rPr lang="en-GB" dirty="0"/>
              <a:t>, tells UNIX which interpreter to use. It begins with #, which is also a comment—so on Windows systems, it’s ignored.</a:t>
            </a:r>
          </a:p>
          <a:p>
            <a:endParaRPr lang="en-GB" dirty="0"/>
          </a:p>
          <a:p>
            <a:r>
              <a:rPr lang="en-GB" dirty="0"/>
              <a:t>The </a:t>
            </a:r>
            <a:r>
              <a:rPr lang="en-GB" b="1" dirty="0"/>
              <a:t>import</a:t>
            </a:r>
            <a:r>
              <a:rPr lang="en-GB" dirty="0"/>
              <a:t> statement loads an external module. This is typically placed near the top of the script. In this case, sys is imported to provide access to system-specific parameters and functions. We’ll cover modules in more detail later.</a:t>
            </a:r>
          </a:p>
          <a:p>
            <a:endParaRPr lang="en-GB" dirty="0"/>
          </a:p>
          <a:p>
            <a:r>
              <a:rPr lang="en-GB" dirty="0"/>
              <a:t>A </a:t>
            </a:r>
            <a:r>
              <a:rPr lang="en-GB" b="1" dirty="0"/>
              <a:t>variable assignment</a:t>
            </a:r>
            <a:r>
              <a:rPr lang="en-GB" dirty="0"/>
              <a:t> is shown without explicitly declaring a type—Python handles typing dynamically. The if condition ends with a colon, and code blocks are defined by indentation. This rule applies to all control structures, including loops. The </a:t>
            </a:r>
            <a:r>
              <a:rPr lang="en-GB" b="1" dirty="0"/>
              <a:t>print()</a:t>
            </a:r>
            <a:r>
              <a:rPr lang="en-GB" dirty="0"/>
              <a:t> function outputs text to the standard output stream (STDOUT), usually the terminal, and adds a new line by default. </a:t>
            </a:r>
          </a:p>
          <a:p>
            <a:endParaRPr lang="en-GB" dirty="0"/>
          </a:p>
          <a:p>
            <a:r>
              <a:rPr lang="en-GB" dirty="0"/>
              <a:t>Most Python statements end with a new line. But if a new line appears within brackets, it’s treated as whitespace. You can also escape a new line using a backslash (\). Technically, you can put multiple statements on one line separated by semicolons—but just because you can, doesn’t mean you should. But we can C what you are doing and will disapprove!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2270717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Each module has its own namespace, so variables and functions defined within one won’t interfere with those in another, even if they share the same name.</a:t>
            </a:r>
          </a:p>
          <a:p>
            <a:pPr>
              <a:buNone/>
            </a:pPr>
            <a:endParaRPr lang="en-GB" dirty="0"/>
          </a:p>
          <a:p>
            <a:pPr>
              <a:buNone/>
            </a:pPr>
            <a:r>
              <a:rPr lang="en-GB" dirty="0"/>
              <a:t>Python comes with a rich set of </a:t>
            </a:r>
            <a:r>
              <a:rPr lang="en-GB" b="1" dirty="0"/>
              <a:t>built-in</a:t>
            </a:r>
            <a:r>
              <a:rPr lang="en-GB" dirty="0"/>
              <a:t> modules, and they are used frequently. A list of standard modules can be found in the online documentation. Additional modules can be downloaded from https://pypi.org/ - check the sidebar for those specifically compatible with Python 3.</a:t>
            </a:r>
          </a:p>
          <a:p>
            <a:pPr>
              <a:buNone/>
            </a:pPr>
            <a:endParaRPr lang="en-GB" dirty="0"/>
          </a:p>
          <a:p>
            <a:pPr>
              <a:buNone/>
            </a:pPr>
            <a:r>
              <a:rPr lang="en-GB" dirty="0"/>
              <a:t>Python locates its modules from directories listed in the </a:t>
            </a:r>
            <a:r>
              <a:rPr lang="en-GB" b="1" dirty="0"/>
              <a:t>PYTHONPATH</a:t>
            </a:r>
            <a:r>
              <a:rPr lang="en-GB" dirty="0"/>
              <a:t> environment variable, or from its built-in lib directory.</a:t>
            </a:r>
          </a:p>
          <a:p>
            <a:pPr>
              <a:buNone/>
            </a:pPr>
            <a:endParaRPr lang="en-GB" dirty="0"/>
          </a:p>
          <a:p>
            <a:pPr>
              <a:buNone/>
            </a:pPr>
            <a:r>
              <a:rPr lang="en-GB" dirty="0"/>
              <a:t>To view help for a module in IDLE, type </a:t>
            </a:r>
            <a:r>
              <a:rPr lang="en-GB" b="1" dirty="0"/>
              <a:t>help(</a:t>
            </a:r>
            <a:r>
              <a:rPr lang="en-GB" b="1" dirty="0" err="1"/>
              <a:t>module_name</a:t>
            </a:r>
            <a:r>
              <a:rPr lang="en-GB" b="1" dirty="0"/>
              <a:t>)</a:t>
            </a:r>
            <a:r>
              <a:rPr lang="en-GB" dirty="0"/>
              <a:t>, or enter </a:t>
            </a:r>
            <a:r>
              <a:rPr lang="en-GB" b="1" dirty="0"/>
              <a:t>help()</a:t>
            </a:r>
            <a:r>
              <a:rPr lang="en-GB" dirty="0"/>
              <a:t> to access the help prompt. From there, type modules to see a list of available modules, and then enter the name of a module for detailed documentation.</a:t>
            </a:r>
          </a:p>
          <a:p>
            <a:endParaRPr lang="en-GB" dirty="0"/>
          </a:p>
          <a:p>
            <a:r>
              <a:rPr lang="en-GB" dirty="0"/>
              <a:t>We’ll also explore how to create our own modules later on.</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2495560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Functions are blocks of code designed to perform specific tasks. Python includes many built-in functions that significantly enhance the language's capabilities. These functions are always available—they don’t require any external modules to be imported—and execute very efficiently.</a:t>
            </a:r>
          </a:p>
          <a:p>
            <a:endParaRPr lang="en-GB" dirty="0"/>
          </a:p>
          <a:p>
            <a:r>
              <a:rPr lang="en-GB" dirty="0"/>
              <a:t>While a list of common functions is provided at the end of this chapter, the most comprehensive and up-to-date reference is the official Python documentation.</a:t>
            </a:r>
          </a:p>
          <a:p>
            <a:endParaRPr lang="en-GB" dirty="0"/>
          </a:p>
          <a:p>
            <a:r>
              <a:rPr lang="en-GB" dirty="0"/>
              <a:t>To view the full list of built-in functions directly in Python, use:</a:t>
            </a:r>
          </a:p>
          <a:p>
            <a:pPr marL="628650" lvl="1" indent="-171450">
              <a:buFont typeface="Arial" panose="020B0604020202020204" pitchFamily="34" charset="0"/>
              <a:buChar char="•"/>
            </a:pPr>
            <a:r>
              <a:rPr lang="en-GB" dirty="0"/>
              <a:t>&gt;&gt;&gt; help(“</a:t>
            </a:r>
            <a:r>
              <a:rPr lang="en-GB" dirty="0" err="1"/>
              <a:t>builtins</a:t>
            </a:r>
            <a:r>
              <a:rPr lang="en-GB" dirty="0"/>
              <a:t>”)</a:t>
            </a:r>
          </a:p>
          <a:p>
            <a:pPr marL="628650" lvl="1" indent="-171450">
              <a:buFont typeface="Arial" panose="020B0604020202020204" pitchFamily="34" charset="0"/>
              <a:buChar char="•"/>
            </a:pPr>
            <a:r>
              <a:rPr lang="en-GB" dirty="0"/>
              <a:t>&gt;&gt;&gt; help(__</a:t>
            </a:r>
            <a:r>
              <a:rPr lang="en-GB" dirty="0" err="1"/>
              <a:t>builtins</a:t>
            </a:r>
            <a:r>
              <a:rPr lang="en-GB" dirty="0"/>
              <a:t>__)</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3294242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a:t>
            </a:r>
            <a:r>
              <a:rPr lang="en-GB" b="1" dirty="0"/>
              <a:t>Python 3</a:t>
            </a:r>
            <a:r>
              <a:rPr lang="en-GB" dirty="0"/>
              <a:t> and explores why Python continues to be one of the most popular programming languages. We'll look at its key benefits and the 19 guiding principles—known as the Zen of Python—that shape the language's design.</a:t>
            </a:r>
          </a:p>
          <a:p>
            <a:endParaRPr lang="en-GB" dirty="0"/>
          </a:p>
          <a:p>
            <a:r>
              <a:rPr lang="en-GB" dirty="0"/>
              <a:t>Python is a </a:t>
            </a:r>
            <a:r>
              <a:rPr lang="en-GB" b="1" dirty="0"/>
              <a:t>general-purpose, object-oriented scripting language</a:t>
            </a:r>
            <a:r>
              <a:rPr lang="en-GB" dirty="0"/>
              <a:t> with multiple interfaces, including user-friendly web-based environments like </a:t>
            </a:r>
            <a:r>
              <a:rPr lang="en-GB" b="1" dirty="0" err="1"/>
              <a:t>Jupyter</a:t>
            </a:r>
            <a:r>
              <a:rPr lang="en-GB" b="1" dirty="0"/>
              <a:t> Notebooks</a:t>
            </a:r>
            <a:r>
              <a:rPr lang="en-GB" dirty="0"/>
              <a:t>. As an extensible language, it supports a wide range of libraries and modules, making it ideal for developing fast and efficient solutions.</a:t>
            </a:r>
          </a:p>
          <a:p>
            <a:endParaRPr lang="en-GB" dirty="0"/>
          </a:p>
          <a:p>
            <a:r>
              <a:rPr lang="en-GB" dirty="0"/>
              <a:t>We'll focus on the </a:t>
            </a:r>
            <a:r>
              <a:rPr lang="en-GB" b="1" dirty="0"/>
              <a:t>basics</a:t>
            </a:r>
            <a:r>
              <a:rPr lang="en-GB" dirty="0"/>
              <a:t> in this chapter—but that’s all you need to start your Python journey.</a:t>
            </a:r>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188083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1399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388F-B248-395B-DA88-B8712B5BC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B1541-57F3-49BC-A61E-4346037DD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214CB-D7F6-F10C-73EB-F6BBB2666CEA}"/>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is NOT a valid way to run a Python program?</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b="0" dirty="0"/>
              <a:t>Compiled as a .java file.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Python is not compiled as .java files. It is interpreted and can be run from scripts, interactively, or via IDEs.</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import statement in Python do?</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Imports an external module into the program</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import statement is used to bring external modules or libraries into your Python program.</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Why is proper indentation important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b="0" dirty="0"/>
              <a:t>It is required to define code blocks</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Python uses indentation to define blocks of code (e.g., for loops, if statements, functions). It’s a core part of the language syntax.</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of the following is true about Python’s built-in functions?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They are available by default and run quickly</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Built-in functions like print(), </a:t>
            </a:r>
            <a:r>
              <a:rPr lang="en-GB" b="0" dirty="0" err="1"/>
              <a:t>len</a:t>
            </a:r>
            <a:r>
              <a:rPr lang="en-GB" b="0" dirty="0"/>
              <a:t>(), and type() are always available in Python and are optimized for performance.</a:t>
            </a:r>
            <a:endParaRPr lang="en-GB" b="1" dirty="0"/>
          </a:p>
          <a:p>
            <a:endParaRPr lang="en-GB" dirty="0"/>
          </a:p>
        </p:txBody>
      </p:sp>
      <p:sp>
        <p:nvSpPr>
          <p:cNvPr id="4" name="Slide Number Placeholder 3">
            <a:extLst>
              <a:ext uri="{FF2B5EF4-FFF2-40B4-BE49-F238E27FC236}">
                <a16:creationId xmlns:a16="http://schemas.microsoft.com/office/drawing/2014/main" id="{F8397CB3-1A6A-4990-BE05-19346642B56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634637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and the one which follows, is meant for reference - you are not expected to remember these! You will probably only regularly use about a quarter of them anyhow - not many experienced Python programmers could produce this list from memory.</a:t>
            </a:r>
          </a:p>
          <a:p>
            <a:endParaRPr lang="en-GB" dirty="0"/>
          </a:p>
          <a:p>
            <a:r>
              <a:rPr lang="en-GB" dirty="0"/>
              <a:t>This is not a substitute for the main online documentation.</a:t>
            </a:r>
          </a:p>
        </p:txBody>
      </p:sp>
      <p:sp>
        <p:nvSpPr>
          <p:cNvPr id="4" name="Slide Number Placeholder 3"/>
          <p:cNvSpPr>
            <a:spLocks noGrp="1"/>
          </p:cNvSpPr>
          <p:nvPr>
            <p:ph type="sldNum" sz="quarter" idx="5"/>
          </p:nvPr>
        </p:nvSpPr>
        <p:spPr/>
        <p:txBody>
          <a:bodyPr/>
          <a:lstStyle/>
          <a:p>
            <a:fld id="{35BE1F5F-BEC2-48D5-A890-C07C79853E26}" type="slidenum">
              <a:rPr lang="en-GB" smtClean="0"/>
              <a:t>23</a:t>
            </a:fld>
            <a:endParaRPr lang="en-GB"/>
          </a:p>
        </p:txBody>
      </p:sp>
    </p:spTree>
    <p:extLst>
      <p:ext uri="{BB962C8B-B14F-4D97-AF65-F5344CB8AC3E}">
        <p14:creationId xmlns:p14="http://schemas.microsoft.com/office/powerpoint/2010/main" val="176875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is a </a:t>
            </a:r>
            <a:r>
              <a:rPr lang="en-GB" b="1" dirty="0"/>
              <a:t>clean, object-oriented scripting language </a:t>
            </a:r>
            <a:r>
              <a:rPr lang="en-GB" dirty="0"/>
              <a:t>designed for readability and ease of use. It was originally developed by </a:t>
            </a:r>
            <a:r>
              <a:rPr lang="en-GB" b="1" dirty="0"/>
              <a:t>Guido van Rossum </a:t>
            </a:r>
            <a:r>
              <a:rPr lang="en-GB" dirty="0"/>
              <a:t>in the late 1980s and has since evolved through contributions from a large global community.</a:t>
            </a:r>
          </a:p>
          <a:p>
            <a:endParaRPr lang="en-GB" dirty="0"/>
          </a:p>
          <a:p>
            <a:r>
              <a:rPr lang="en-GB" dirty="0"/>
              <a:t>The name "Python" doesn't come from the snake, but rather from </a:t>
            </a:r>
            <a:r>
              <a:rPr lang="en-GB" b="1" dirty="0"/>
              <a:t>Monty Python’s Flying Circus</a:t>
            </a:r>
            <a:r>
              <a:rPr lang="en-GB" dirty="0"/>
              <a:t>, a British comedy series that van Rossum enjoyed. This light-hearted and playful origin reflects the language’s emphasis on simplicity and fun.</a:t>
            </a:r>
          </a:p>
          <a:p>
            <a:endParaRPr lang="en-GB" dirty="0"/>
          </a:p>
          <a:p>
            <a:r>
              <a:rPr lang="en-GB" dirty="0"/>
              <a:t>While </a:t>
            </a:r>
            <a:r>
              <a:rPr lang="en-GB" b="1" dirty="0"/>
              <a:t>Python 2 </a:t>
            </a:r>
            <a:r>
              <a:rPr lang="en-GB" dirty="0"/>
              <a:t>was copyrighted by BeOpen.com and </a:t>
            </a:r>
            <a:r>
              <a:rPr lang="en-GB" dirty="0" err="1"/>
              <a:t>Stichting</a:t>
            </a:r>
            <a:r>
              <a:rPr lang="en-GB" dirty="0"/>
              <a:t> </a:t>
            </a:r>
            <a:r>
              <a:rPr lang="en-GB" dirty="0" err="1"/>
              <a:t>Mathematisch</a:t>
            </a:r>
            <a:r>
              <a:rPr lang="en-GB" dirty="0"/>
              <a:t> Centrum in Amsterdam, Python 3 is maintained and copyrighted by the </a:t>
            </a:r>
            <a:r>
              <a:rPr lang="en-GB" b="1" dirty="0"/>
              <a:t>Python Software Foundation </a:t>
            </a:r>
            <a:r>
              <a:rPr lang="en-GB" dirty="0"/>
              <a:t>(founded in 2001). Python is </a:t>
            </a:r>
            <a:r>
              <a:rPr lang="en-GB" b="1" dirty="0"/>
              <a:t>free and open source</a:t>
            </a:r>
            <a:r>
              <a:rPr lang="en-GB" dirty="0"/>
              <a:t>, but it is </a:t>
            </a:r>
            <a:r>
              <a:rPr lang="en-GB" b="1" dirty="0"/>
              <a:t>not controlled by the Free Software Foundation </a:t>
            </a:r>
            <a:r>
              <a:rPr lang="en-GB" dirty="0"/>
              <a:t>and does </a:t>
            </a:r>
            <a:r>
              <a:rPr lang="en-GB" b="1" dirty="0"/>
              <a:t>not include any GNU code</a:t>
            </a:r>
            <a:r>
              <a:rPr lang="en-GB" dirty="0"/>
              <a:t>, although it is GPL-compatible and can interface with GNU components if needed.</a:t>
            </a:r>
          </a:p>
          <a:p>
            <a:r>
              <a:rPr lang="en-GB" dirty="0"/>
              <a:t>Useful links:</a:t>
            </a:r>
          </a:p>
          <a:p>
            <a:r>
              <a:rPr lang="en-GB" dirty="0"/>
              <a:t>🔗 Python: http://www.python.org</a:t>
            </a:r>
          </a:p>
          <a:p>
            <a:r>
              <a:rPr lang="en-GB" dirty="0"/>
              <a:t>🔗 </a:t>
            </a:r>
            <a:r>
              <a:rPr lang="en-GB" dirty="0" err="1"/>
              <a:t>Jython</a:t>
            </a:r>
            <a:r>
              <a:rPr lang="en-GB" dirty="0"/>
              <a:t>: http://www.jython.org</a:t>
            </a:r>
          </a:p>
          <a:p>
            <a:r>
              <a:rPr lang="en-GB" sz="1100" dirty="0"/>
              <a:t>🔗 </a:t>
            </a:r>
            <a:r>
              <a:rPr lang="en-GB" sz="1100" dirty="0" err="1"/>
              <a:t>IronPython</a:t>
            </a:r>
            <a:r>
              <a:rPr lang="en-GB" sz="1100" dirty="0"/>
              <a:t>: http://www.codeplex.com/Wiki/View.aspx?ProjectName=IronPython</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1210928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noticeable change in Python 3 is that </a:t>
            </a:r>
            <a:r>
              <a:rPr lang="en-GB" b="1" dirty="0"/>
              <a:t>print</a:t>
            </a:r>
            <a:r>
              <a:rPr lang="en-GB" dirty="0"/>
              <a:t> is no longer a statement—it's now a </a:t>
            </a:r>
            <a:r>
              <a:rPr lang="en-GB" b="1" dirty="0"/>
              <a:t>built-in function</a:t>
            </a:r>
            <a:r>
              <a:rPr lang="en-GB" dirty="0"/>
              <a:t>. This means parentheses are required, e.g., print("Hello"). For those familiar with Python 2, this can take some getting used to.</a:t>
            </a:r>
          </a:p>
          <a:p>
            <a:endParaRPr lang="en-GB" dirty="0"/>
          </a:p>
          <a:p>
            <a:r>
              <a:rPr lang="en-GB" dirty="0"/>
              <a:t>While some </a:t>
            </a:r>
            <a:r>
              <a:rPr lang="en-GB" b="1" dirty="0"/>
              <a:t>Python 3 scripts may run on Python 2.6+</a:t>
            </a:r>
            <a:r>
              <a:rPr lang="en-GB" dirty="0"/>
              <a:t>, and vice versa, </a:t>
            </a:r>
            <a:r>
              <a:rPr lang="en-GB" b="1" dirty="0"/>
              <a:t>this is purely coincidental</a:t>
            </a:r>
            <a:r>
              <a:rPr lang="en-GB" dirty="0"/>
              <a:t> and should not be relied upon. Compatibility is not guaranteed.</a:t>
            </a:r>
          </a:p>
          <a:p>
            <a:endParaRPr lang="en-GB" dirty="0"/>
          </a:p>
          <a:p>
            <a:r>
              <a:rPr lang="en-GB" dirty="0"/>
              <a:t>From version 2.6 onward, many Python 3 features were </a:t>
            </a:r>
            <a:r>
              <a:rPr lang="en-GB" b="1" dirty="0"/>
              <a:t>backported</a:t>
            </a:r>
            <a:r>
              <a:rPr lang="en-GB" dirty="0"/>
              <a:t> into Python 2. Tools like the -3 warning flag and the </a:t>
            </a:r>
            <a:r>
              <a:rPr lang="en-GB" b="1" dirty="0"/>
              <a:t>2to3.py</a:t>
            </a:r>
            <a:r>
              <a:rPr lang="en-GB" dirty="0"/>
              <a:t> conversion utility were introduced to ease the transition. However, </a:t>
            </a:r>
            <a:r>
              <a:rPr lang="en-GB" b="1" dirty="0"/>
              <a:t>Python 2 reached end-of-life</a:t>
            </a:r>
            <a:r>
              <a:rPr lang="en-GB" dirty="0"/>
              <a:t> with the final release of 2.7 on July 4, 2010. Maintenance officially ended in 2019.</a:t>
            </a:r>
          </a:p>
          <a:p>
            <a:endParaRPr lang="en-GB" dirty="0"/>
          </a:p>
          <a:p>
            <a:r>
              <a:rPr lang="en-GB" dirty="0"/>
              <a:t>Guido van Rossum, Python’s creator, stated - “If you're starting a brand-new thing, you should use 3.0.”</a:t>
            </a:r>
          </a:p>
          <a:p>
            <a:endParaRPr lang="en-GB" dirty="0"/>
          </a:p>
          <a:p>
            <a:r>
              <a:rPr lang="en-GB" dirty="0"/>
              <a:t>That said, due to performance concerns, </a:t>
            </a:r>
            <a:r>
              <a:rPr lang="en-GB" b="1" dirty="0"/>
              <a:t>Python 3.0 was short-lived</a:t>
            </a:r>
            <a:r>
              <a:rPr lang="en-GB" dirty="0"/>
              <a:t>, quickly replaced by version 3.1 within months. Python 3 is now the standard.  </a:t>
            </a:r>
          </a:p>
          <a:p>
            <a:endParaRPr lang="en-GB" dirty="0"/>
          </a:p>
          <a:p>
            <a:r>
              <a:rPr lang="en-GB" b="1" dirty="0"/>
              <a:t>The king is dead. Long live the king!</a:t>
            </a: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66402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versions of Python, each differing in subtle ways. The most widely used—and the one assumed for this course—is </a:t>
            </a:r>
            <a:r>
              <a:rPr lang="en-GB" b="1" dirty="0" err="1"/>
              <a:t>CPython</a:t>
            </a:r>
            <a:r>
              <a:rPr lang="en-GB" dirty="0"/>
              <a:t>. Written in C for speed and portability, </a:t>
            </a:r>
            <a:r>
              <a:rPr lang="en-GB" dirty="0" err="1"/>
              <a:t>CPython</a:t>
            </a:r>
            <a:r>
              <a:rPr lang="en-GB" dirty="0"/>
              <a:t> runs on many platforms. You can even download and compile the source code yourself. The latest version is </a:t>
            </a:r>
            <a:r>
              <a:rPr lang="en-GB" b="1" dirty="0"/>
              <a:t>3.13.3</a:t>
            </a:r>
            <a:r>
              <a:rPr lang="en-GB" dirty="0"/>
              <a:t> (as of April 2025).</a:t>
            </a:r>
          </a:p>
          <a:p>
            <a:endParaRPr lang="en-GB" dirty="0"/>
          </a:p>
          <a:p>
            <a:r>
              <a:rPr lang="en-GB" dirty="0"/>
              <a:t>The Java-based implementation, </a:t>
            </a:r>
            <a:r>
              <a:rPr lang="en-GB" dirty="0" err="1"/>
              <a:t>Jython</a:t>
            </a:r>
            <a:r>
              <a:rPr lang="en-GB" dirty="0"/>
              <a:t>, uses Java’s native services and is well-suited for integrating with Java systems, as it can directly use Java classes. However, </a:t>
            </a:r>
            <a:r>
              <a:rPr lang="en-GB" dirty="0" err="1"/>
              <a:t>Jython</a:t>
            </a:r>
            <a:r>
              <a:rPr lang="en-GB" dirty="0"/>
              <a:t> has not yet released a version compatible with Python 3.</a:t>
            </a:r>
          </a:p>
          <a:p>
            <a:endParaRPr lang="en-GB" dirty="0"/>
          </a:p>
          <a:p>
            <a:r>
              <a:rPr lang="en-GB" b="1" dirty="0" err="1"/>
              <a:t>IronPython</a:t>
            </a:r>
            <a:r>
              <a:rPr lang="en-GB" dirty="0"/>
              <a:t> serves a similar role for .NET environments. Its latest stable version is </a:t>
            </a:r>
            <a:r>
              <a:rPr lang="en-GB" b="1" dirty="0"/>
              <a:t>3.4.2</a:t>
            </a:r>
            <a:r>
              <a:rPr lang="en-GB" dirty="0"/>
              <a:t>, compatible with Python 3.4, and targets .NET Framework 4.6.2, .NET Core 3.1, and .NET 6.</a:t>
            </a:r>
          </a:p>
          <a:p>
            <a:endParaRPr lang="en-GB" dirty="0"/>
          </a:p>
          <a:p>
            <a:r>
              <a:rPr lang="en-GB" dirty="0"/>
              <a:t>All these implementations—</a:t>
            </a:r>
            <a:r>
              <a:rPr lang="en-GB" dirty="0" err="1"/>
              <a:t>CPython</a:t>
            </a:r>
            <a:r>
              <a:rPr lang="en-GB" dirty="0"/>
              <a:t> included—have active developer communities that share ideas and occasionally even code. A pure Python virtual machine, </a:t>
            </a:r>
            <a:r>
              <a:rPr lang="en-GB" b="1" dirty="0" err="1"/>
              <a:t>PyPy</a:t>
            </a:r>
            <a:r>
              <a:rPr lang="en-GB" dirty="0"/>
              <a:t>, is also under development, and other VMs have benefited from its innovations.</a:t>
            </a:r>
          </a:p>
          <a:p>
            <a:endParaRPr lang="en-GB" dirty="0"/>
          </a:p>
          <a:p>
            <a:r>
              <a:rPr lang="en-GB" dirty="0"/>
              <a:t>Python isolates platform-specific features in the </a:t>
            </a:r>
            <a:r>
              <a:rPr lang="en-GB" b="1" dirty="0" err="1"/>
              <a:t>os</a:t>
            </a:r>
            <a:r>
              <a:rPr lang="en-GB" dirty="0"/>
              <a:t> module, which is deliberately non-portable. Despite this, cross-platform compatibility is never fully guaranteed—differences like filename syntax still vary between UNIX, Windows, and macOS.</a:t>
            </a:r>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144546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FC73B-969B-952E-3F59-7FC6239199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DA590-F855-95D8-E13A-24DAD2AA9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9B833-73FA-518B-438D-1A0F8207727D}"/>
              </a:ext>
            </a:extLst>
          </p:cNvPr>
          <p:cNvSpPr>
            <a:spLocks noGrp="1"/>
          </p:cNvSpPr>
          <p:nvPr>
            <p:ph type="body" idx="1"/>
          </p:nvPr>
        </p:nvSpPr>
        <p:spPr/>
        <p:txBody>
          <a:bodyPr/>
          <a:lstStyle/>
          <a:p>
            <a:r>
              <a:rPr lang="en-GB" dirty="0"/>
              <a:t>Like most modern languages, Python has a garbage collector—so we don’t need to worry too much about memory management. Unicode refers to multi-byte character sets, essential for displaying international characters, the Euro symbol (€), and even emojis. It supports virtually every human language, making Python web-ready and globally compatible.</a:t>
            </a:r>
          </a:p>
          <a:p>
            <a:endParaRPr lang="en-GB" dirty="0"/>
          </a:p>
          <a:p>
            <a:r>
              <a:rPr lang="en-GB" dirty="0"/>
              <a:t>One of the strengths of community-driven projects like Python is the wide range of free add-on libraries. These include powerful tools like NumPy for numerical computing and DISLIN for data visualization.</a:t>
            </a:r>
          </a:p>
          <a:p>
            <a:endParaRPr lang="en-GB" dirty="0"/>
          </a:p>
          <a:p>
            <a:r>
              <a:rPr lang="en-GB" dirty="0"/>
              <a:t>Python also has strong support for JSON (JavaScript Object Notation), widely used in web development as a lightweight alternative to XML. Many web frameworks and APIs—such as those for Twitter—rely heavily on JSON.</a:t>
            </a:r>
          </a:p>
          <a:p>
            <a:endParaRPr lang="en-GB" dirty="0"/>
          </a:p>
          <a:p>
            <a:r>
              <a:rPr lang="en-GB" dirty="0"/>
              <a:t>These add-ons are possible thanks to Python’s ability to interface with C. Most APIs are designed in C, and Python can use C-written libraries. To integrate third-party software, developers often create a C-Python wrapper around it.</a:t>
            </a:r>
          </a:p>
        </p:txBody>
      </p:sp>
      <p:sp>
        <p:nvSpPr>
          <p:cNvPr id="4" name="Slide Number Placeholder 3">
            <a:extLst>
              <a:ext uri="{FF2B5EF4-FFF2-40B4-BE49-F238E27FC236}">
                <a16:creationId xmlns:a16="http://schemas.microsoft.com/office/drawing/2014/main" id="{8B15F84C-B9FD-0EB6-2EE3-4184D82B4D11}"/>
              </a:ext>
            </a:extLst>
          </p:cNvPr>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57403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29E26-3F07-D460-C464-B9DA17F8AB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9D6CC-5C92-2F1B-B978-694525A73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0271A-A39E-B8F0-FFF2-DE3F1ACD5F9F}"/>
              </a:ext>
            </a:extLst>
          </p:cNvPr>
          <p:cNvSpPr>
            <a:spLocks noGrp="1"/>
          </p:cNvSpPr>
          <p:nvPr>
            <p:ph type="body" idx="1"/>
          </p:nvPr>
        </p:nvSpPr>
        <p:spPr/>
        <p:txBody>
          <a:bodyPr/>
          <a:lstStyle/>
          <a:p>
            <a:r>
              <a:rPr lang="en-GB" dirty="0"/>
              <a:t>It would be remiss not to mention the </a:t>
            </a:r>
            <a:r>
              <a:rPr lang="en-GB" b="1" dirty="0"/>
              <a:t>this</a:t>
            </a:r>
            <a:r>
              <a:rPr lang="en-GB" dirty="0"/>
              <a:t> module—a playful Easter egg that reveals 19 guiding principles by Tim Peters, known as The Zen of Python. These principles offer insight into the philosophy that shapes the Python language.</a:t>
            </a:r>
          </a:p>
          <a:p>
            <a:endParaRPr lang="en-GB" dirty="0"/>
          </a:p>
          <a:p>
            <a:r>
              <a:rPr lang="en-GB" dirty="0"/>
              <a:t>To view them, try this at the IDLE prompt:</a:t>
            </a:r>
          </a:p>
          <a:p>
            <a:r>
              <a:rPr lang="en-GB" dirty="0"/>
              <a:t>&gt;&gt;&gt; import this</a:t>
            </a:r>
          </a:p>
          <a:p>
            <a:endParaRPr lang="en-GB" dirty="0"/>
          </a:p>
          <a:p>
            <a:r>
              <a:rPr lang="en-GB" dirty="0"/>
              <a:t>For some light-hearted fun, consider downloading </a:t>
            </a:r>
            <a:r>
              <a:rPr lang="en-GB" b="1" dirty="0" err="1"/>
              <a:t>Pygame</a:t>
            </a:r>
            <a:r>
              <a:rPr lang="en-GB" dirty="0"/>
              <a:t> and diving into classics like Flappy Bird, Super Potato Bruh, Sudoku, and of course, Snake! You can even create your own games.</a:t>
            </a:r>
          </a:p>
          <a:p>
            <a:endParaRPr lang="en-GB" dirty="0"/>
          </a:p>
          <a:p>
            <a:r>
              <a:rPr lang="en-GB" dirty="0"/>
              <a:t>Visit www.pygame.org — “Takes the C++ out of Game Development.”</a:t>
            </a:r>
          </a:p>
        </p:txBody>
      </p:sp>
      <p:sp>
        <p:nvSpPr>
          <p:cNvPr id="4" name="Slide Number Placeholder 3">
            <a:extLst>
              <a:ext uri="{FF2B5EF4-FFF2-40B4-BE49-F238E27FC236}">
                <a16:creationId xmlns:a16="http://schemas.microsoft.com/office/drawing/2014/main" id="{03E5D0C6-DC3A-762F-9570-20E3E92E366B}"/>
              </a:ext>
            </a:extLst>
          </p:cNvPr>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334453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scripting languages—such as Java, C#, Perl, Ruby, and PHP—Python is compiled at runtime into an internal format known as bytecode. It’s unrealistic to expect this to match the speed of C programs compiled into native executables like PE COFF (on Windows) or ELF (on UNIX). Nevertheless, some impressive benchmarks show that Python’s performance can be surprisingly competitive in certain scenarios.</a:t>
            </a:r>
          </a:p>
          <a:p>
            <a:endParaRPr lang="en-GB" dirty="0"/>
          </a:p>
          <a:p>
            <a:r>
              <a:rPr lang="en-GB" dirty="0"/>
              <a:t>It’s also worth noting that writing fast, safe, and efficient C code requires significant expertise, whereas Python enables safer code development with less effort and faster turnaround. As we’ll see later, Python modules are usually compiled into bytecode only once and then stored—though this bytecode is not portable across systems. You can find more benchmark information at: </a:t>
            </a:r>
          </a:p>
          <a:p>
            <a:r>
              <a:rPr lang="en-GB" dirty="0"/>
              <a:t>http://shootout.alioth.debian.org/gp4/python.php</a:t>
            </a:r>
          </a:p>
          <a:p>
            <a:endParaRPr lang="en-GB" dirty="0"/>
          </a:p>
          <a:p>
            <a:r>
              <a:rPr lang="en-GB" dirty="0" err="1"/>
              <a:t>IronPython</a:t>
            </a:r>
            <a:r>
              <a:rPr lang="en-GB" dirty="0"/>
              <a:t> and </a:t>
            </a:r>
            <a:r>
              <a:rPr lang="en-GB" dirty="0" err="1"/>
              <a:t>Jython</a:t>
            </a:r>
            <a:r>
              <a:rPr lang="en-GB" dirty="0"/>
              <a:t> generally perform similarly to </a:t>
            </a:r>
            <a:r>
              <a:rPr lang="en-GB" dirty="0" err="1"/>
              <a:t>CPython</a:t>
            </a:r>
            <a:r>
              <a:rPr lang="en-GB" dirty="0"/>
              <a:t>, and all of these VM implementations are under continuous development with ongoing optimizations. Unladen Swallow project, named after a famous line from Monty Python and the Holy Grail, was merged into the mainline and contributed to performance enhancements (see PEP 3146).</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4247930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Python Software Foundation (PSF) website is the go-to starting point for anything related to Python. It offers a wealth of resources, including downloads, tutorials, documentation, and a wide range of modules.</a:t>
            </a:r>
          </a:p>
          <a:p>
            <a:endParaRPr lang="en-GB" dirty="0"/>
          </a:p>
          <a:p>
            <a:r>
              <a:rPr lang="en-GB" dirty="0"/>
              <a:t>Python enthusiasts gather at various conferences held around the world each year, including </a:t>
            </a:r>
            <a:r>
              <a:rPr lang="en-GB" dirty="0" err="1"/>
              <a:t>EuroPython</a:t>
            </a:r>
            <a:r>
              <a:rPr lang="en-GB" dirty="0"/>
              <a:t> and </a:t>
            </a:r>
            <a:r>
              <a:rPr lang="en-GB" dirty="0" err="1"/>
              <a:t>PyCon</a:t>
            </a:r>
            <a:r>
              <a:rPr lang="en-GB" dirty="0"/>
              <a:t>. You can find details about these events via the python.org website.</a:t>
            </a:r>
          </a:p>
          <a:p>
            <a:endParaRPr lang="en-GB" dirty="0"/>
          </a:p>
          <a:p>
            <a:r>
              <a:rPr lang="en-GB" dirty="0"/>
              <a:t>Please note that “Python” and the Python logo are registered trademarks of the Python Software Foundation.</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529749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xml"/><Relationship Id="rId1" Type="http://schemas.openxmlformats.org/officeDocument/2006/relationships/slideLayout" Target="../slideLayouts/slideLayout60.xml"/><Relationship Id="rId4" Type="http://schemas.openxmlformats.org/officeDocument/2006/relationships/image" Target="../media/image122.png"/></Relationships>
</file>

<file path=ppt/slides/_rels/slide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60.xml"/><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60.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1 - Introduction to Python 3</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69579723"/>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1: Introduction to Python 3</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2: Fundamental Variables</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3: Flow Control</a:t>
                      </a: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545E-C36D-52CC-89F0-1C74BC01E8C6}"/>
              </a:ext>
            </a:extLst>
          </p:cNvPr>
          <p:cNvSpPr>
            <a:spLocks noGrp="1"/>
          </p:cNvSpPr>
          <p:nvPr>
            <p:ph type="ctrTitle"/>
          </p:nvPr>
        </p:nvSpPr>
        <p:spPr/>
        <p:txBody>
          <a:bodyPr/>
          <a:lstStyle/>
          <a:p>
            <a:r>
              <a:rPr lang="en-GB" dirty="0"/>
              <a:t>Interacting with a Python Session</a:t>
            </a:r>
          </a:p>
        </p:txBody>
      </p:sp>
      <p:sp>
        <p:nvSpPr>
          <p:cNvPr id="14" name="Text Placeholder 13">
            <a:extLst>
              <a:ext uri="{FF2B5EF4-FFF2-40B4-BE49-F238E27FC236}">
                <a16:creationId xmlns:a16="http://schemas.microsoft.com/office/drawing/2014/main" id="{A9C33092-AAC0-D0E1-3F86-603FEE054968}"/>
              </a:ext>
            </a:extLst>
          </p:cNvPr>
          <p:cNvSpPr>
            <a:spLocks noGrp="1"/>
          </p:cNvSpPr>
          <p:nvPr>
            <p:ph type="body" sz="quarter" idx="13"/>
          </p:nvPr>
        </p:nvSpPr>
        <p:spPr/>
        <p:txBody>
          <a:bodyPr/>
          <a:lstStyle/>
          <a:p>
            <a:r>
              <a:rPr lang="en-GB" b="1" dirty="0"/>
              <a:t>Command Line</a:t>
            </a:r>
          </a:p>
          <a:p>
            <a:pPr marL="285750" indent="-285750">
              <a:buFont typeface="Arial" panose="020B0604020202020204" pitchFamily="34" charset="0"/>
              <a:buChar char="•"/>
            </a:pPr>
            <a:r>
              <a:rPr lang="en-GB" dirty="0"/>
              <a:t>Interactive</a:t>
            </a:r>
          </a:p>
          <a:p>
            <a:pPr marL="285750" indent="-285750">
              <a:buFont typeface="Arial" panose="020B0604020202020204" pitchFamily="34" charset="0"/>
              <a:buChar char="•"/>
            </a:pPr>
            <a:r>
              <a:rPr lang="en-GB" dirty="0"/>
              <a:t>Available in Windows and Linux Shell</a:t>
            </a:r>
          </a:p>
          <a:p>
            <a:pPr marL="285750" indent="-285750">
              <a:buFont typeface="Arial" panose="020B0604020202020204" pitchFamily="34" charset="0"/>
              <a:buChar char="•"/>
            </a:pPr>
            <a:r>
              <a:rPr lang="en-GB" dirty="0"/>
              <a:t>Limited Debugging</a:t>
            </a:r>
          </a:p>
          <a:p>
            <a:pPr marL="285750" indent="-285750">
              <a:buFont typeface="Arial" panose="020B0604020202020204" pitchFamily="34" charset="0"/>
              <a:buChar char="•"/>
            </a:pPr>
            <a:r>
              <a:rPr lang="en-GB" dirty="0"/>
              <a:t>Interactive help() and documentation</a:t>
            </a:r>
          </a:p>
          <a:p>
            <a:r>
              <a:rPr lang="en-GB" b="1" dirty="0"/>
              <a:t>IDLE – Integrated Development Learning Environment</a:t>
            </a:r>
          </a:p>
          <a:p>
            <a:pPr marL="285750" indent="-285750">
              <a:buFont typeface="Arial" panose="020B0604020202020204" pitchFamily="34" charset="0"/>
              <a:buChar char="•"/>
            </a:pPr>
            <a:r>
              <a:rPr lang="en-GB" dirty="0"/>
              <a:t>Graphical, Interactive and portable</a:t>
            </a:r>
          </a:p>
          <a:p>
            <a:pPr marL="285750" indent="-285750">
              <a:buFont typeface="Arial" panose="020B0604020202020204" pitchFamily="34" charset="0"/>
              <a:buChar char="•"/>
            </a:pPr>
            <a:r>
              <a:rPr lang="en-GB" dirty="0"/>
              <a:t>Limited debugging features</a:t>
            </a:r>
          </a:p>
          <a:p>
            <a:pPr marL="285750" indent="-285750">
              <a:buFont typeface="Arial" panose="020B0604020202020204" pitchFamily="34" charset="0"/>
              <a:buChar char="•"/>
            </a:pPr>
            <a:r>
              <a:rPr lang="en-GB" dirty="0"/>
              <a:t>Interactive help() and documentation</a:t>
            </a:r>
          </a:p>
          <a:p>
            <a:pPr marL="285750" indent="-285750">
              <a:buFont typeface="Arial" panose="020B0604020202020204" pitchFamily="34" charset="0"/>
              <a:buChar char="•"/>
            </a:pPr>
            <a:r>
              <a:rPr lang="en-GB" dirty="0"/>
              <a:t>Built-in text editor with syntax highlighting</a:t>
            </a:r>
          </a:p>
          <a:p>
            <a:pPr marL="285750" indent="-285750">
              <a:buFont typeface="Arial" panose="020B0604020202020204" pitchFamily="34" charset="0"/>
              <a:buChar char="•"/>
            </a:pPr>
            <a:r>
              <a:rPr lang="en-GB" dirty="0"/>
              <a:t>Command History – Previous=</a:t>
            </a:r>
            <a:r>
              <a:rPr lang="en-GB" b="1" dirty="0"/>
              <a:t>Alt-p</a:t>
            </a:r>
            <a:r>
              <a:rPr lang="en-GB" dirty="0"/>
              <a:t> and Next=</a:t>
            </a:r>
            <a:r>
              <a:rPr lang="en-GB" b="1" dirty="0"/>
              <a:t>Alt-n</a:t>
            </a:r>
          </a:p>
          <a:p>
            <a:endParaRPr lang="en-GB" dirty="0"/>
          </a:p>
        </p:txBody>
      </p:sp>
      <p:sp>
        <p:nvSpPr>
          <p:cNvPr id="4" name="Slide Number Placeholder 3">
            <a:extLst>
              <a:ext uri="{FF2B5EF4-FFF2-40B4-BE49-F238E27FC236}">
                <a16:creationId xmlns:a16="http://schemas.microsoft.com/office/drawing/2014/main" id="{8730E86B-51C7-1B28-E766-4C0C849F8062}"/>
              </a:ext>
            </a:extLst>
          </p:cNvPr>
          <p:cNvSpPr>
            <a:spLocks noGrp="1"/>
          </p:cNvSpPr>
          <p:nvPr>
            <p:ph type="sldNum" sz="quarter" idx="12"/>
          </p:nvPr>
        </p:nvSpPr>
        <p:spPr>
          <a:prstGeom prst="rect">
            <a:avLst/>
          </a:prstGeom>
        </p:spPr>
        <p:txBody>
          <a:bodyPr/>
          <a:lstStyle/>
          <a:p>
            <a:fld id="{F3469444-D02B-D446-9CF8-19DEDDE073D1}" type="slidenum">
              <a:rPr lang="en-US" smtClean="0"/>
              <a:pPr/>
              <a:t>10</a:t>
            </a:fld>
            <a:endParaRPr lang="en-US" dirty="0"/>
          </a:p>
        </p:txBody>
      </p:sp>
      <p:pic>
        <p:nvPicPr>
          <p:cNvPr id="26" name="Content Placeholder 25" descr="A screenshot of a computer&#10;&#10;AI-generated content may be incorrect.">
            <a:extLst>
              <a:ext uri="{FF2B5EF4-FFF2-40B4-BE49-F238E27FC236}">
                <a16:creationId xmlns:a16="http://schemas.microsoft.com/office/drawing/2014/main" id="{99BE417F-3422-2FB8-69C1-5923D9C4426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49788" y="3965876"/>
            <a:ext cx="5061784" cy="2560066"/>
          </a:xfrm>
        </p:spPr>
      </p:pic>
      <p:pic>
        <p:nvPicPr>
          <p:cNvPr id="28" name="Picture 27" descr="A computer screen shot of a program&#10;&#10;AI-generated content may be incorrect.">
            <a:extLst>
              <a:ext uri="{FF2B5EF4-FFF2-40B4-BE49-F238E27FC236}">
                <a16:creationId xmlns:a16="http://schemas.microsoft.com/office/drawing/2014/main" id="{0E153E17-0255-D562-B14B-5B017046F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788" y="1237231"/>
            <a:ext cx="5061784" cy="2568936"/>
          </a:xfrm>
          <a:prstGeom prst="rect">
            <a:avLst/>
          </a:prstGeom>
        </p:spPr>
      </p:pic>
    </p:spTree>
    <p:extLst>
      <p:ext uri="{BB962C8B-B14F-4D97-AF65-F5344CB8AC3E}">
        <p14:creationId xmlns:p14="http://schemas.microsoft.com/office/powerpoint/2010/main" val="1504039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5853CE-70D4-5F4C-5AA4-19E8F75650F8}"/>
              </a:ext>
            </a:extLst>
          </p:cNvPr>
          <p:cNvSpPr>
            <a:spLocks noGrp="1"/>
          </p:cNvSpPr>
          <p:nvPr>
            <p:ph type="ctrTitle"/>
          </p:nvPr>
        </p:nvSpPr>
        <p:spPr/>
        <p:txBody>
          <a:bodyPr/>
          <a:lstStyle/>
          <a:p>
            <a:r>
              <a:rPr lang="en-GB" dirty="0"/>
              <a:t>IDEs – You have a choice!</a:t>
            </a:r>
          </a:p>
        </p:txBody>
      </p:sp>
      <p:sp>
        <p:nvSpPr>
          <p:cNvPr id="7" name="Text Placeholder 6">
            <a:extLst>
              <a:ext uri="{FF2B5EF4-FFF2-40B4-BE49-F238E27FC236}">
                <a16:creationId xmlns:a16="http://schemas.microsoft.com/office/drawing/2014/main" id="{53B3CEA6-119F-A6A9-8EF6-E89EC81529CA}"/>
              </a:ext>
            </a:extLst>
          </p:cNvPr>
          <p:cNvSpPr>
            <a:spLocks noGrp="1"/>
          </p:cNvSpPr>
          <p:nvPr>
            <p:ph type="body" sz="quarter" idx="13"/>
          </p:nvPr>
        </p:nvSpPr>
        <p:spPr/>
        <p:txBody>
          <a:bodyPr/>
          <a:lstStyle/>
          <a:p>
            <a:r>
              <a:rPr lang="en-GB" b="1" dirty="0"/>
              <a:t>Integrate Development Environments</a:t>
            </a:r>
          </a:p>
          <a:p>
            <a:pPr marL="285750" indent="-285750">
              <a:buFont typeface="Arial" panose="020B0604020202020204" pitchFamily="34" charset="0"/>
              <a:buChar char="•"/>
            </a:pPr>
            <a:r>
              <a:rPr lang="en-GB" dirty="0"/>
              <a:t>IDLE, </a:t>
            </a:r>
            <a:r>
              <a:rPr lang="en-GB" dirty="0" err="1"/>
              <a:t>Pycharm</a:t>
            </a:r>
            <a:r>
              <a:rPr lang="en-GB" dirty="0"/>
              <a:t>, </a:t>
            </a:r>
            <a:r>
              <a:rPr lang="en-GB" dirty="0" err="1"/>
              <a:t>VSCode</a:t>
            </a:r>
            <a:r>
              <a:rPr lang="en-GB" dirty="0"/>
              <a:t>, Eclipse..</a:t>
            </a:r>
          </a:p>
          <a:p>
            <a:pPr marL="285750" indent="-285750">
              <a:buFont typeface="Arial" panose="020B0604020202020204" pitchFamily="34" charset="0"/>
              <a:buChar char="•"/>
            </a:pPr>
            <a:r>
              <a:rPr lang="en-GB" dirty="0"/>
              <a:t>User Friendly GUI</a:t>
            </a:r>
          </a:p>
          <a:p>
            <a:pPr marL="285750" indent="-285750">
              <a:buFont typeface="Arial" panose="020B0604020202020204" pitchFamily="34" charset="0"/>
              <a:buChar char="•"/>
            </a:pPr>
            <a:r>
              <a:rPr lang="en-GB" dirty="0"/>
              <a:t>Built-in text editor and debugger</a:t>
            </a:r>
          </a:p>
          <a:p>
            <a:pPr marL="285750" indent="-285750">
              <a:buFont typeface="Arial" panose="020B0604020202020204" pitchFamily="34" charset="0"/>
              <a:buChar char="•"/>
            </a:pPr>
            <a:r>
              <a:rPr lang="en-GB" dirty="0"/>
              <a:t>Integrated console</a:t>
            </a:r>
          </a:p>
          <a:p>
            <a:pPr marL="285750" indent="-285750">
              <a:buFont typeface="Arial" panose="020B0604020202020204" pitchFamily="34" charset="0"/>
              <a:buChar char="•"/>
            </a:pPr>
            <a:r>
              <a:rPr lang="en-GB" dirty="0"/>
              <a:t>Coloured Coded highlighting</a:t>
            </a:r>
          </a:p>
          <a:p>
            <a:pPr marL="285750" indent="-285750">
              <a:buFont typeface="Arial" panose="020B0604020202020204" pitchFamily="34" charset="0"/>
              <a:buChar char="•"/>
            </a:pPr>
            <a:r>
              <a:rPr lang="en-GB" dirty="0"/>
              <a:t>Code Search</a:t>
            </a:r>
          </a:p>
          <a:p>
            <a:pPr marL="285750" indent="-285750">
              <a:buFont typeface="Arial" panose="020B0604020202020204" pitchFamily="34" charset="0"/>
              <a:buChar char="•"/>
            </a:pPr>
            <a:r>
              <a:rPr lang="en-GB" dirty="0"/>
              <a:t>Integrate with Online Repository and CI/CD</a:t>
            </a:r>
          </a:p>
          <a:p>
            <a:r>
              <a:rPr lang="en-GB" b="1" dirty="0"/>
              <a:t>Web Based IDE – </a:t>
            </a:r>
            <a:r>
              <a:rPr lang="en-GB" b="1" dirty="0" err="1"/>
              <a:t>Jupyter</a:t>
            </a:r>
            <a:r>
              <a:rPr lang="en-GB" b="1" dirty="0"/>
              <a:t> Notebooks</a:t>
            </a:r>
          </a:p>
          <a:p>
            <a:pPr marL="285750" indent="-285750">
              <a:buFont typeface="Arial" panose="020B0604020202020204" pitchFamily="34" charset="0"/>
              <a:buChar char="•"/>
            </a:pPr>
            <a:r>
              <a:rPr lang="en-GB" dirty="0"/>
              <a:t>Supports 100+ languages</a:t>
            </a:r>
          </a:p>
          <a:p>
            <a:pPr marL="285750" indent="-285750">
              <a:buFont typeface="Arial" panose="020B0604020202020204" pitchFamily="34" charset="0"/>
              <a:buChar char="•"/>
            </a:pPr>
            <a:r>
              <a:rPr lang="en-GB" dirty="0"/>
              <a:t>Suited for Data Science and Machine Learning</a:t>
            </a:r>
          </a:p>
          <a:p>
            <a:endParaRPr lang="en-GB" dirty="0"/>
          </a:p>
        </p:txBody>
      </p:sp>
      <p:sp>
        <p:nvSpPr>
          <p:cNvPr id="4" name="Slide Number Placeholder 3">
            <a:extLst>
              <a:ext uri="{FF2B5EF4-FFF2-40B4-BE49-F238E27FC236}">
                <a16:creationId xmlns:a16="http://schemas.microsoft.com/office/drawing/2014/main" id="{44C9E2FA-7879-48C1-C411-FC892EC9676C}"/>
              </a:ext>
            </a:extLst>
          </p:cNvPr>
          <p:cNvSpPr>
            <a:spLocks noGrp="1"/>
          </p:cNvSpPr>
          <p:nvPr>
            <p:ph type="sldNum" sz="quarter" idx="12"/>
          </p:nvPr>
        </p:nvSpPr>
        <p:spPr/>
        <p:txBody>
          <a:bodyPr/>
          <a:lstStyle/>
          <a:p>
            <a:fld id="{F3469444-D02B-D446-9CF8-19DEDDE073D1}" type="slidenum">
              <a:rPr lang="en-US" smtClean="0"/>
              <a:pPr/>
              <a:t>11</a:t>
            </a:fld>
            <a:endParaRPr lang="en-US" dirty="0"/>
          </a:p>
        </p:txBody>
      </p:sp>
      <p:pic>
        <p:nvPicPr>
          <p:cNvPr id="19" name="Picture 18" descr="Screenshot of several IDEs including Pycharm, VS Code and Jupyter Notebooks">
            <a:extLst>
              <a:ext uri="{FF2B5EF4-FFF2-40B4-BE49-F238E27FC236}">
                <a16:creationId xmlns:a16="http://schemas.microsoft.com/office/drawing/2014/main" id="{E335DC01-6F8B-1C45-9AA0-CE2069C31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664" y="1823629"/>
            <a:ext cx="6722049" cy="4167671"/>
          </a:xfrm>
          <a:prstGeom prst="rect">
            <a:avLst/>
          </a:prstGeom>
        </p:spPr>
      </p:pic>
      <p:sp>
        <p:nvSpPr>
          <p:cNvPr id="21" name="Content Placeholder 20">
            <a:extLst>
              <a:ext uri="{FF2B5EF4-FFF2-40B4-BE49-F238E27FC236}">
                <a16:creationId xmlns:a16="http://schemas.microsoft.com/office/drawing/2014/main" id="{CDA18A1D-CBA4-72AA-7F73-348129920021}"/>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29761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010AC4-CEBF-6C95-FA0E-85234327232A}"/>
              </a:ext>
            </a:extLst>
          </p:cNvPr>
          <p:cNvSpPr>
            <a:spLocks noGrp="1"/>
          </p:cNvSpPr>
          <p:nvPr>
            <p:ph type="ctrTitle"/>
          </p:nvPr>
        </p:nvSpPr>
        <p:spPr/>
        <p:txBody>
          <a:bodyPr/>
          <a:lstStyle/>
          <a:p>
            <a:r>
              <a:rPr lang="en-GB" dirty="0"/>
              <a:t>IDEs - </a:t>
            </a:r>
            <a:r>
              <a:rPr lang="en-GB" dirty="0" err="1"/>
              <a:t>IPython</a:t>
            </a:r>
            <a:r>
              <a:rPr lang="en-GB" dirty="0"/>
              <a:t> and </a:t>
            </a:r>
            <a:r>
              <a:rPr lang="en-GB" dirty="0" err="1"/>
              <a:t>Jupyter</a:t>
            </a:r>
            <a:endParaRPr lang="en-GB" dirty="0"/>
          </a:p>
        </p:txBody>
      </p:sp>
      <p:sp>
        <p:nvSpPr>
          <p:cNvPr id="6" name="Text Placeholder 5">
            <a:extLst>
              <a:ext uri="{FF2B5EF4-FFF2-40B4-BE49-F238E27FC236}">
                <a16:creationId xmlns:a16="http://schemas.microsoft.com/office/drawing/2014/main" id="{E83D70FB-EC61-4E17-EA97-9D63EFB491C0}"/>
              </a:ext>
            </a:extLst>
          </p:cNvPr>
          <p:cNvSpPr>
            <a:spLocks noGrp="1"/>
          </p:cNvSpPr>
          <p:nvPr>
            <p:ph sz="quarter" idx="4"/>
          </p:nvPr>
        </p:nvSpPr>
        <p:spPr/>
        <p:txBody>
          <a:bodyPr/>
          <a:lstStyle/>
          <a:p>
            <a:r>
              <a:rPr lang="en-GB" dirty="0"/>
              <a:t>Donald Knuth</a:t>
            </a:r>
          </a:p>
        </p:txBody>
      </p:sp>
      <p:sp>
        <p:nvSpPr>
          <p:cNvPr id="5" name="Text Placeholder 4">
            <a:extLst>
              <a:ext uri="{FF2B5EF4-FFF2-40B4-BE49-F238E27FC236}">
                <a16:creationId xmlns:a16="http://schemas.microsoft.com/office/drawing/2014/main" id="{D759F873-4004-BBAF-034B-3BA384073609}"/>
              </a:ext>
            </a:extLst>
          </p:cNvPr>
          <p:cNvSpPr>
            <a:spLocks noGrp="1"/>
          </p:cNvSpPr>
          <p:nvPr>
            <p:ph type="body" sz="quarter" idx="14"/>
          </p:nvPr>
        </p:nvSpPr>
        <p:spPr>
          <a:xfrm>
            <a:off x="8506047" y="2914343"/>
            <a:ext cx="3685953" cy="1986247"/>
          </a:xfrm>
        </p:spPr>
        <p:txBody>
          <a:bodyPr/>
          <a:lstStyle/>
          <a:p>
            <a:r>
              <a:rPr lang="en-GB" sz="1600" dirty="0"/>
              <a:t>“Instead of imagining that our main task is to instruct a computer what to do, let us concentrate rather on explaining to human beings what we want a computer to do.” – Donald Knuth</a:t>
            </a:r>
          </a:p>
        </p:txBody>
      </p:sp>
      <p:sp>
        <p:nvSpPr>
          <p:cNvPr id="4" name="Slide Number Placeholder 3">
            <a:extLst>
              <a:ext uri="{FF2B5EF4-FFF2-40B4-BE49-F238E27FC236}">
                <a16:creationId xmlns:a16="http://schemas.microsoft.com/office/drawing/2014/main" id="{86047BE1-9E11-58EE-AD8D-80096CEF8F3B}"/>
              </a:ext>
            </a:extLst>
          </p:cNvPr>
          <p:cNvSpPr>
            <a:spLocks noGrp="1"/>
          </p:cNvSpPr>
          <p:nvPr>
            <p:ph type="sldNum" sz="quarter" idx="12"/>
          </p:nvPr>
        </p:nvSpPr>
        <p:spPr>
          <a:prstGeom prst="rect">
            <a:avLst/>
          </a:prstGeom>
        </p:spPr>
        <p:txBody>
          <a:bodyPr/>
          <a:lstStyle/>
          <a:p>
            <a:fld id="{F3469444-D02B-D446-9CF8-19DEDDE073D1}" type="slidenum">
              <a:rPr lang="en-US" smtClean="0"/>
              <a:pPr/>
              <a:t>12</a:t>
            </a:fld>
            <a:endParaRPr lang="en-US" dirty="0"/>
          </a:p>
        </p:txBody>
      </p:sp>
      <p:pic>
        <p:nvPicPr>
          <p:cNvPr id="16" name="Picture 15" descr="Screen image of a Jupyter Notebook - source from https://ipython.org">
            <a:extLst>
              <a:ext uri="{FF2B5EF4-FFF2-40B4-BE49-F238E27FC236}">
                <a16:creationId xmlns:a16="http://schemas.microsoft.com/office/drawing/2014/main" id="{E428BAE3-FBDC-B042-42D3-E00023D58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607" y="2879109"/>
            <a:ext cx="6720440" cy="3884871"/>
          </a:xfrm>
          <a:prstGeom prst="rect">
            <a:avLst/>
          </a:prstGeom>
        </p:spPr>
      </p:pic>
      <p:sp>
        <p:nvSpPr>
          <p:cNvPr id="17" name="Text Placeholder 6">
            <a:extLst>
              <a:ext uri="{FF2B5EF4-FFF2-40B4-BE49-F238E27FC236}">
                <a16:creationId xmlns:a16="http://schemas.microsoft.com/office/drawing/2014/main" id="{A42BC57B-0B72-218C-E5F4-8BAE4914C3D6}"/>
              </a:ext>
            </a:extLst>
          </p:cNvPr>
          <p:cNvSpPr txBox="1">
            <a:spLocks/>
          </p:cNvSpPr>
          <p:nvPr/>
        </p:nvSpPr>
        <p:spPr>
          <a:xfrm>
            <a:off x="443922" y="1733108"/>
            <a:ext cx="5744228" cy="43487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Interactive Computing and Data Visualisation</a:t>
            </a:r>
          </a:p>
          <a:p>
            <a:pPr marL="285750" indent="-285750"/>
            <a:r>
              <a:rPr lang="en-GB" dirty="0" err="1"/>
              <a:t>Jupyter</a:t>
            </a:r>
            <a:r>
              <a:rPr lang="en-GB" dirty="0"/>
              <a:t> Notebooks – fork of </a:t>
            </a:r>
            <a:r>
              <a:rPr lang="en-GB" dirty="0" err="1"/>
              <a:t>IPython</a:t>
            </a:r>
            <a:r>
              <a:rPr lang="en-GB" dirty="0"/>
              <a:t> (2014)</a:t>
            </a:r>
          </a:p>
          <a:p>
            <a:pPr marL="285750" indent="-285750"/>
            <a:r>
              <a:rPr lang="en-GB" dirty="0"/>
              <a:t>Named </a:t>
            </a:r>
            <a:r>
              <a:rPr lang="en-GB" dirty="0" err="1"/>
              <a:t>dericed</a:t>
            </a:r>
            <a:r>
              <a:rPr lang="en-GB" dirty="0"/>
              <a:t> from Julia, Python and R</a:t>
            </a:r>
          </a:p>
          <a:p>
            <a:pPr marL="285750" indent="-285750"/>
            <a:r>
              <a:rPr lang="en-GB" dirty="0"/>
              <a:t>Computational notebook for Literate Programming </a:t>
            </a:r>
          </a:p>
        </p:txBody>
      </p:sp>
    </p:spTree>
    <p:extLst>
      <p:ext uri="{BB962C8B-B14F-4D97-AF65-F5344CB8AC3E}">
        <p14:creationId xmlns:p14="http://schemas.microsoft.com/office/powerpoint/2010/main" val="1588118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ACA02E-D06D-6119-9CD9-4082EBC66169}"/>
              </a:ext>
            </a:extLst>
          </p:cNvPr>
          <p:cNvSpPr>
            <a:spLocks noGrp="1"/>
          </p:cNvSpPr>
          <p:nvPr>
            <p:ph type="ctrTitle"/>
          </p:nvPr>
        </p:nvSpPr>
        <p:spPr/>
        <p:txBody>
          <a:bodyPr/>
          <a:lstStyle/>
          <a:p>
            <a:r>
              <a:rPr lang="en-GB" dirty="0"/>
              <a:t>Python Scripts</a:t>
            </a:r>
          </a:p>
        </p:txBody>
      </p:sp>
      <p:sp>
        <p:nvSpPr>
          <p:cNvPr id="7" name="Text Placeholder 6">
            <a:extLst>
              <a:ext uri="{FF2B5EF4-FFF2-40B4-BE49-F238E27FC236}">
                <a16:creationId xmlns:a16="http://schemas.microsoft.com/office/drawing/2014/main" id="{5CA282E8-67B6-EAA9-65F4-A3F4F670CED4}"/>
              </a:ext>
            </a:extLst>
          </p:cNvPr>
          <p:cNvSpPr>
            <a:spLocks noGrp="1"/>
          </p:cNvSpPr>
          <p:nvPr>
            <p:ph type="body" sz="quarter" idx="14"/>
          </p:nvPr>
        </p:nvSpPr>
        <p:spPr/>
        <p:txBody>
          <a:bodyPr/>
          <a:lstStyle/>
          <a:p>
            <a:r>
              <a:rPr lang="en-GB" b="1" dirty="0"/>
              <a:t>Python command line options</a:t>
            </a:r>
          </a:p>
          <a:p>
            <a:endParaRPr lang="en-GB" dirty="0"/>
          </a:p>
          <a:p>
            <a:r>
              <a:rPr lang="en-GB" b="1" dirty="0"/>
              <a:t>Python scripts are compiled into byte-code</a:t>
            </a:r>
          </a:p>
          <a:p>
            <a:pPr marL="285750" indent="-285750">
              <a:buFont typeface="Arial" panose="020B0604020202020204" pitchFamily="34" charset="0"/>
              <a:buChar char="•"/>
            </a:pPr>
            <a:r>
              <a:rPr lang="en-GB" dirty="0"/>
              <a:t>Like Java, Perl, .NET, etc…</a:t>
            </a:r>
          </a:p>
          <a:p>
            <a:pPr marL="285750" indent="-285750">
              <a:buFont typeface="Arial" panose="020B0604020202020204" pitchFamily="34" charset="0"/>
              <a:buChar char="•"/>
            </a:pPr>
            <a:r>
              <a:rPr lang="en-GB" dirty="0"/>
              <a:t>Script files should have </a:t>
            </a:r>
            <a:r>
              <a:rPr lang="en-GB" b="1" dirty="0"/>
              <a:t>.</a:t>
            </a:r>
            <a:r>
              <a:rPr lang="en-GB" b="1" dirty="0" err="1"/>
              <a:t>py</a:t>
            </a:r>
            <a:r>
              <a:rPr lang="en-GB" b="1" dirty="0"/>
              <a:t> </a:t>
            </a:r>
            <a:r>
              <a:rPr lang="en-GB" dirty="0"/>
              <a:t>suffix</a:t>
            </a:r>
          </a:p>
          <a:p>
            <a:pPr marL="285750" indent="-285750">
              <a:buFont typeface="Arial" panose="020B0604020202020204" pitchFamily="34" charset="0"/>
              <a:buChar char="•"/>
            </a:pPr>
            <a:r>
              <a:rPr lang="en-GB" dirty="0"/>
              <a:t>Compiled modules have </a:t>
            </a:r>
            <a:r>
              <a:rPr lang="en-GB" b="1" dirty="0"/>
              <a:t>.</a:t>
            </a:r>
            <a:r>
              <a:rPr lang="en-GB" b="1" dirty="0" err="1"/>
              <a:t>pyc</a:t>
            </a:r>
            <a:r>
              <a:rPr lang="en-GB" b="1" dirty="0"/>
              <a:t> </a:t>
            </a:r>
            <a:r>
              <a:rPr lang="en-GB" dirty="0"/>
              <a:t>suffix</a:t>
            </a:r>
          </a:p>
          <a:p>
            <a:pPr marL="285750" indent="-285750">
              <a:buFont typeface="Arial" panose="020B0604020202020204" pitchFamily="34" charset="0"/>
              <a:buChar char="•"/>
            </a:pPr>
            <a:r>
              <a:rPr lang="en-GB" dirty="0"/>
              <a:t>Ensure script names do not conflict with standard modules names</a:t>
            </a:r>
          </a:p>
          <a:p>
            <a:pPr marL="285750" indent="-285750">
              <a:buFont typeface="Arial" panose="020B0604020202020204" pitchFamily="34" charset="0"/>
              <a:buChar char="•"/>
            </a:pPr>
            <a:r>
              <a:rPr lang="en-GB" dirty="0"/>
              <a:t>Use </a:t>
            </a:r>
            <a:r>
              <a:rPr lang="en-GB" dirty="0" err="1"/>
              <a:t>Sh</a:t>
            </a:r>
            <a:r>
              <a:rPr lang="en-GB" dirty="0"/>
              <a:t>-Bang (#! /usr/bin/python) in UNIX and Linux scripts </a:t>
            </a:r>
          </a:p>
          <a:p>
            <a:endParaRPr lang="en-GB" dirty="0"/>
          </a:p>
        </p:txBody>
      </p:sp>
      <p:sp>
        <p:nvSpPr>
          <p:cNvPr id="5" name="Slide Number Placeholder 4">
            <a:extLst>
              <a:ext uri="{FF2B5EF4-FFF2-40B4-BE49-F238E27FC236}">
                <a16:creationId xmlns:a16="http://schemas.microsoft.com/office/drawing/2014/main" id="{92AB3EFB-4DF6-6B89-98BA-451957867277}"/>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8" name="Rectangle 4">
            <a:extLst>
              <a:ext uri="{FF2B5EF4-FFF2-40B4-BE49-F238E27FC236}">
                <a16:creationId xmlns:a16="http://schemas.microsoft.com/office/drawing/2014/main" id="{81AD1923-3948-D8C7-FCEC-F6B5F30AB7CE}"/>
              </a:ext>
            </a:extLst>
          </p:cNvPr>
          <p:cNvSpPr>
            <a:spLocks noChangeArrowheads="1"/>
          </p:cNvSpPr>
          <p:nvPr/>
        </p:nvSpPr>
        <p:spPr bwMode="auto">
          <a:xfrm>
            <a:off x="754456" y="2091397"/>
            <a:ext cx="8611057" cy="369332"/>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python [-options] [-c cmd| -m </a:t>
            </a:r>
            <a:r>
              <a:rPr lang="fr-FR" altLang="en-US" dirty="0" err="1">
                <a:solidFill>
                  <a:schemeClr val="bg1"/>
                </a:solidFill>
                <a:latin typeface="Consolas" panose="020B0609020204030204" pitchFamily="49" charset="0"/>
                <a:cs typeface="Consolas" panose="020B0609020204030204" pitchFamily="49" charset="0"/>
              </a:rPr>
              <a:t>mod|script</a:t>
            </a:r>
            <a:r>
              <a:rPr lang="fr-FR" altLang="en-US" dirty="0">
                <a:solidFill>
                  <a:schemeClr val="bg1"/>
                </a:solidFill>
                <a:latin typeface="Consolas" panose="020B0609020204030204" pitchFamily="49" charset="0"/>
                <a:cs typeface="Consolas" panose="020B0609020204030204" pitchFamily="49" charset="0"/>
              </a:rPr>
              <a:t> file|-] [script arguments]</a:t>
            </a:r>
          </a:p>
        </p:txBody>
      </p:sp>
      <p:sp>
        <p:nvSpPr>
          <p:cNvPr id="9" name="Rectangle 4">
            <a:extLst>
              <a:ext uri="{FF2B5EF4-FFF2-40B4-BE49-F238E27FC236}">
                <a16:creationId xmlns:a16="http://schemas.microsoft.com/office/drawing/2014/main" id="{0E101729-9403-A3BF-1A76-9491BDE163CB}"/>
              </a:ext>
            </a:extLst>
          </p:cNvPr>
          <p:cNvSpPr>
            <a:spLocks noChangeArrowheads="1"/>
          </p:cNvSpPr>
          <p:nvPr/>
        </p:nvSpPr>
        <p:spPr bwMode="auto">
          <a:xfrm>
            <a:off x="754456" y="5306379"/>
            <a:ext cx="2821864" cy="646331"/>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#!/usr/bin/python</a:t>
            </a:r>
          </a:p>
          <a:p>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('Hello World!')</a:t>
            </a:r>
          </a:p>
        </p:txBody>
      </p:sp>
      <p:sp>
        <p:nvSpPr>
          <p:cNvPr id="12" name="TextBox 11">
            <a:extLst>
              <a:ext uri="{FF2B5EF4-FFF2-40B4-BE49-F238E27FC236}">
                <a16:creationId xmlns:a16="http://schemas.microsoft.com/office/drawing/2014/main" id="{B8085DA4-A3FB-BF32-FFA3-30232FB27E5E}"/>
              </a:ext>
            </a:extLst>
          </p:cNvPr>
          <p:cNvSpPr txBox="1"/>
          <p:nvPr/>
        </p:nvSpPr>
        <p:spPr>
          <a:xfrm>
            <a:off x="754456" y="4937047"/>
            <a:ext cx="1019032" cy="369332"/>
          </a:xfrm>
          <a:prstGeom prst="rect">
            <a:avLst/>
          </a:prstGeom>
          <a:solidFill>
            <a:schemeClr val="bg1"/>
          </a:solidFill>
          <a:ln>
            <a:solidFill>
              <a:schemeClr val="tx1"/>
            </a:solidFill>
          </a:ln>
        </p:spPr>
        <p:txBody>
          <a:bodyPr wrap="square" rtlCol="0">
            <a:spAutoFit/>
          </a:bodyPr>
          <a:lstStyle/>
          <a:p>
            <a:pPr algn="ctr"/>
            <a:r>
              <a:rPr lang="en-GB" dirty="0"/>
              <a:t>hello.py</a:t>
            </a:r>
          </a:p>
        </p:txBody>
      </p:sp>
      <p:sp>
        <p:nvSpPr>
          <p:cNvPr id="13" name="TextBox 12">
            <a:extLst>
              <a:ext uri="{FF2B5EF4-FFF2-40B4-BE49-F238E27FC236}">
                <a16:creationId xmlns:a16="http://schemas.microsoft.com/office/drawing/2014/main" id="{B1359EF4-93B8-4ABF-D26E-971229BD69A1}"/>
              </a:ext>
            </a:extLst>
          </p:cNvPr>
          <p:cNvSpPr txBox="1"/>
          <p:nvPr/>
        </p:nvSpPr>
        <p:spPr>
          <a:xfrm>
            <a:off x="3800145" y="5583378"/>
            <a:ext cx="1368746" cy="369332"/>
          </a:xfrm>
          <a:prstGeom prst="rect">
            <a:avLst/>
          </a:prstGeom>
          <a:solidFill>
            <a:schemeClr val="bg1"/>
          </a:solidFill>
          <a:ln>
            <a:solidFill>
              <a:schemeClr val="tx1"/>
            </a:solidFill>
          </a:ln>
        </p:spPr>
        <p:txBody>
          <a:bodyPr wrap="square" rtlCol="0">
            <a:spAutoFit/>
          </a:bodyPr>
          <a:lstStyle/>
          <a:p>
            <a:r>
              <a:rPr lang="en-GB" dirty="0"/>
              <a:t>Hello world!</a:t>
            </a:r>
          </a:p>
        </p:txBody>
      </p:sp>
    </p:spTree>
    <p:extLst>
      <p:ext uri="{BB962C8B-B14F-4D97-AF65-F5344CB8AC3E}">
        <p14:creationId xmlns:p14="http://schemas.microsoft.com/office/powerpoint/2010/main" val="280513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0A2B6A-DECC-3304-C720-FD44FA730CE1}"/>
              </a:ext>
            </a:extLst>
          </p:cNvPr>
          <p:cNvSpPr>
            <a:spLocks noGrp="1"/>
          </p:cNvSpPr>
          <p:nvPr>
            <p:ph type="ctrTitle"/>
          </p:nvPr>
        </p:nvSpPr>
        <p:spPr/>
        <p:txBody>
          <a:bodyPr/>
          <a:lstStyle/>
          <a:p>
            <a:r>
              <a:rPr lang="en-GB" dirty="0"/>
              <a:t>Python Help</a:t>
            </a:r>
          </a:p>
        </p:txBody>
      </p:sp>
      <p:sp>
        <p:nvSpPr>
          <p:cNvPr id="7" name="Text Placeholder 6">
            <a:extLst>
              <a:ext uri="{FF2B5EF4-FFF2-40B4-BE49-F238E27FC236}">
                <a16:creationId xmlns:a16="http://schemas.microsoft.com/office/drawing/2014/main" id="{A22F07D5-C013-D0F6-5C55-2F70B1AAA0CD}"/>
              </a:ext>
            </a:extLst>
          </p:cNvPr>
          <p:cNvSpPr>
            <a:spLocks noGrp="1"/>
          </p:cNvSpPr>
          <p:nvPr>
            <p:ph type="body" sz="quarter" idx="13"/>
          </p:nvPr>
        </p:nvSpPr>
        <p:spPr>
          <a:xfrm>
            <a:off x="443922" y="1565753"/>
            <a:ext cx="5744228" cy="4516070"/>
          </a:xfrm>
        </p:spPr>
        <p:txBody>
          <a:bodyPr/>
          <a:lstStyle/>
          <a:p>
            <a:r>
              <a:rPr lang="en-GB" b="1" dirty="0"/>
              <a:t>Online Help</a:t>
            </a:r>
          </a:p>
          <a:p>
            <a:pPr marL="285750" indent="-285750">
              <a:buFont typeface="Arial" panose="020B0604020202020204" pitchFamily="34" charset="0"/>
              <a:buChar char="•"/>
            </a:pPr>
            <a:r>
              <a:rPr lang="en-GB" dirty="0"/>
              <a:t>http://docs.python.org</a:t>
            </a:r>
          </a:p>
          <a:p>
            <a:pPr marL="285750" indent="-285750">
              <a:buFont typeface="Arial" panose="020B0604020202020204" pitchFamily="34" charset="0"/>
              <a:buChar char="•"/>
            </a:pPr>
            <a:r>
              <a:rPr lang="en-GB" dirty="0"/>
              <a:t>http://docs.python.org/lib</a:t>
            </a:r>
          </a:p>
          <a:p>
            <a:r>
              <a:rPr lang="en-GB" b="1" dirty="0"/>
              <a:t>UNIX/Linux man pages</a:t>
            </a:r>
          </a:p>
          <a:p>
            <a:endParaRPr lang="en-GB" dirty="0"/>
          </a:p>
          <a:p>
            <a:r>
              <a:rPr lang="en-GB" b="1" dirty="0"/>
              <a:t>Python </a:t>
            </a:r>
            <a:r>
              <a:rPr lang="en-GB" b="1" dirty="0" err="1"/>
              <a:t>pydocs</a:t>
            </a:r>
            <a:endParaRPr lang="en-GB" b="1" dirty="0"/>
          </a:p>
          <a:p>
            <a:endParaRPr lang="en-GB" dirty="0"/>
          </a:p>
          <a:p>
            <a:r>
              <a:rPr lang="en-GB" b="1" dirty="0"/>
              <a:t>Python Shell – Interactive help()</a:t>
            </a:r>
          </a:p>
          <a:p>
            <a:endParaRPr lang="en-GB" dirty="0"/>
          </a:p>
          <a:p>
            <a:endParaRPr lang="en-GB" dirty="0"/>
          </a:p>
        </p:txBody>
      </p:sp>
      <p:pic>
        <p:nvPicPr>
          <p:cNvPr id="11" name="Content Placeholder 10" descr="A screenshot of a computer&#10;&#10;AI-generated content may be incorrect.">
            <a:extLst>
              <a:ext uri="{FF2B5EF4-FFF2-40B4-BE49-F238E27FC236}">
                <a16:creationId xmlns:a16="http://schemas.microsoft.com/office/drawing/2014/main" id="{2ABF2395-0500-30BF-2DB3-432DA3D5B80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10408" y="1733550"/>
            <a:ext cx="5430746" cy="4348163"/>
          </a:xfrm>
        </p:spPr>
      </p:pic>
      <p:sp>
        <p:nvSpPr>
          <p:cNvPr id="4" name="Slide Number Placeholder 3">
            <a:extLst>
              <a:ext uri="{FF2B5EF4-FFF2-40B4-BE49-F238E27FC236}">
                <a16:creationId xmlns:a16="http://schemas.microsoft.com/office/drawing/2014/main" id="{87EB812F-3390-577B-64FC-18744CE1131B}"/>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8" name="Rectangle 4">
            <a:extLst>
              <a:ext uri="{FF2B5EF4-FFF2-40B4-BE49-F238E27FC236}">
                <a16:creationId xmlns:a16="http://schemas.microsoft.com/office/drawing/2014/main" id="{D937587F-8BEE-86F8-DC07-BEEEAE12DDA4}"/>
              </a:ext>
            </a:extLst>
          </p:cNvPr>
          <p:cNvSpPr>
            <a:spLocks noChangeArrowheads="1"/>
          </p:cNvSpPr>
          <p:nvPr/>
        </p:nvSpPr>
        <p:spPr bwMode="auto">
          <a:xfrm>
            <a:off x="837351" y="3128090"/>
            <a:ext cx="2242744" cy="369332"/>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 man python</a:t>
            </a:r>
          </a:p>
        </p:txBody>
      </p:sp>
      <p:sp>
        <p:nvSpPr>
          <p:cNvPr id="9" name="Rectangle 4">
            <a:extLst>
              <a:ext uri="{FF2B5EF4-FFF2-40B4-BE49-F238E27FC236}">
                <a16:creationId xmlns:a16="http://schemas.microsoft.com/office/drawing/2014/main" id="{B5BFA354-510D-4E30-7D85-C755140E8BB0}"/>
              </a:ext>
            </a:extLst>
          </p:cNvPr>
          <p:cNvSpPr>
            <a:spLocks noChangeArrowheads="1"/>
          </p:cNvSpPr>
          <p:nvPr/>
        </p:nvSpPr>
        <p:spPr bwMode="auto">
          <a:xfrm>
            <a:off x="810747" y="3907631"/>
            <a:ext cx="2269348" cy="369332"/>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C:\ </a:t>
            </a:r>
            <a:r>
              <a:rPr lang="fr-FR" altLang="en-US" dirty="0" err="1">
                <a:solidFill>
                  <a:schemeClr val="bg1"/>
                </a:solidFill>
                <a:latin typeface="Consolas" panose="020B0609020204030204" pitchFamily="49" charset="0"/>
                <a:cs typeface="Consolas" panose="020B0609020204030204" pitchFamily="49" charset="0"/>
              </a:rPr>
              <a:t>pydoc</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sys</a:t>
            </a:r>
            <a:endParaRPr lang="fr-FR" altLang="en-US" dirty="0">
              <a:solidFill>
                <a:schemeClr val="bg1"/>
              </a:solidFill>
              <a:latin typeface="Consolas" panose="020B0609020204030204" pitchFamily="49" charset="0"/>
              <a:cs typeface="Consolas" panose="020B0609020204030204" pitchFamily="49" charset="0"/>
            </a:endParaRPr>
          </a:p>
        </p:txBody>
      </p:sp>
      <p:sp>
        <p:nvSpPr>
          <p:cNvPr id="12" name="Text Placeholder 6">
            <a:extLst>
              <a:ext uri="{FF2B5EF4-FFF2-40B4-BE49-F238E27FC236}">
                <a16:creationId xmlns:a16="http://schemas.microsoft.com/office/drawing/2014/main" id="{FE6E5A72-AB24-A673-7225-AB8ED5ADD20C}"/>
              </a:ext>
            </a:extLst>
          </p:cNvPr>
          <p:cNvSpPr txBox="1">
            <a:spLocks/>
          </p:cNvSpPr>
          <p:nvPr/>
        </p:nvSpPr>
        <p:spPr>
          <a:xfrm>
            <a:off x="6604815" y="1416408"/>
            <a:ext cx="2661105" cy="43867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IDLE – Press &lt;F1&gt; for help</a:t>
            </a:r>
          </a:p>
        </p:txBody>
      </p:sp>
      <p:pic>
        <p:nvPicPr>
          <p:cNvPr id="18" name="Picture 17" descr="A screenshot of a computer&#10;&#10;AI-generated content may be incorrect.">
            <a:extLst>
              <a:ext uri="{FF2B5EF4-FFF2-40B4-BE49-F238E27FC236}">
                <a16:creationId xmlns:a16="http://schemas.microsoft.com/office/drawing/2014/main" id="{CD91A567-537C-FDDE-B332-3C0230FED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47" y="4692781"/>
            <a:ext cx="5063960" cy="1497622"/>
          </a:xfrm>
          <a:prstGeom prst="rect">
            <a:avLst/>
          </a:prstGeom>
        </p:spPr>
      </p:pic>
    </p:spTree>
    <p:extLst>
      <p:ext uri="{BB962C8B-B14F-4D97-AF65-F5344CB8AC3E}">
        <p14:creationId xmlns:p14="http://schemas.microsoft.com/office/powerpoint/2010/main" val="264012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C5DA6-A92F-D841-E7D0-98DDA63851E5}"/>
              </a:ext>
            </a:extLst>
          </p:cNvPr>
          <p:cNvSpPr>
            <a:spLocks noGrp="1"/>
          </p:cNvSpPr>
          <p:nvPr>
            <p:ph type="ctrTitle"/>
          </p:nvPr>
        </p:nvSpPr>
        <p:spPr/>
        <p:txBody>
          <a:bodyPr/>
          <a:lstStyle/>
          <a:p>
            <a:r>
              <a:rPr lang="en-GB" dirty="0"/>
              <a:t>PEP – Python Enhancement Proposals</a:t>
            </a:r>
          </a:p>
        </p:txBody>
      </p:sp>
      <p:sp>
        <p:nvSpPr>
          <p:cNvPr id="7" name="Text Placeholder 6">
            <a:extLst>
              <a:ext uri="{FF2B5EF4-FFF2-40B4-BE49-F238E27FC236}">
                <a16:creationId xmlns:a16="http://schemas.microsoft.com/office/drawing/2014/main" id="{D4AB6532-6D01-05B8-55BC-DEDCA26B853C}"/>
              </a:ext>
            </a:extLst>
          </p:cNvPr>
          <p:cNvSpPr>
            <a:spLocks noGrp="1"/>
          </p:cNvSpPr>
          <p:nvPr>
            <p:ph type="body" sz="quarter" idx="14"/>
          </p:nvPr>
        </p:nvSpPr>
        <p:spPr>
          <a:xfrm>
            <a:off x="8506047" y="3237507"/>
            <a:ext cx="3685953" cy="1339917"/>
          </a:xfrm>
        </p:spPr>
        <p:txBody>
          <a:bodyPr/>
          <a:lstStyle/>
          <a:p>
            <a:r>
              <a:rPr lang="en-GB" b="1" dirty="0"/>
              <a:t>‘Code is read much more often than it is written.’</a:t>
            </a:r>
            <a:br>
              <a:rPr lang="en-GB" b="1" dirty="0"/>
            </a:br>
            <a:r>
              <a:rPr lang="en-GB" b="1" dirty="0"/>
              <a:t>- Guido Van Rossum</a:t>
            </a:r>
          </a:p>
        </p:txBody>
      </p:sp>
      <p:sp>
        <p:nvSpPr>
          <p:cNvPr id="4" name="Slide Number Placeholder 3">
            <a:extLst>
              <a:ext uri="{FF2B5EF4-FFF2-40B4-BE49-F238E27FC236}">
                <a16:creationId xmlns:a16="http://schemas.microsoft.com/office/drawing/2014/main" id="{7B7D49CF-DF26-E5DB-7A10-B56E15DC808F}"/>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Text Placeholder 6">
            <a:extLst>
              <a:ext uri="{FF2B5EF4-FFF2-40B4-BE49-F238E27FC236}">
                <a16:creationId xmlns:a16="http://schemas.microsoft.com/office/drawing/2014/main" id="{7095109E-16AC-91E2-34FD-ADAD63855E59}"/>
              </a:ext>
            </a:extLst>
          </p:cNvPr>
          <p:cNvSpPr txBox="1">
            <a:spLocks/>
          </p:cNvSpPr>
          <p:nvPr/>
        </p:nvSpPr>
        <p:spPr>
          <a:xfrm>
            <a:off x="443922" y="1733108"/>
            <a:ext cx="5744228" cy="43487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Language design document</a:t>
            </a:r>
          </a:p>
          <a:p>
            <a:r>
              <a:rPr lang="en-GB" dirty="0"/>
              <a:t>Evolution, Information and New features</a:t>
            </a:r>
          </a:p>
          <a:p>
            <a:pPr marL="0" indent="0">
              <a:buNone/>
            </a:pPr>
            <a:r>
              <a:rPr lang="en-GB" b="1" dirty="0"/>
              <a:t>PEP 8 – Style guide for Python</a:t>
            </a:r>
          </a:p>
          <a:p>
            <a:r>
              <a:rPr lang="en-GB" dirty="0"/>
              <a:t>https://peps.python.org/pep-0008/</a:t>
            </a:r>
          </a:p>
          <a:p>
            <a:r>
              <a:rPr lang="en-GB" dirty="0"/>
              <a:t>Code layout</a:t>
            </a:r>
          </a:p>
          <a:p>
            <a:r>
              <a:rPr lang="en-GB" dirty="0"/>
              <a:t>Readability </a:t>
            </a:r>
          </a:p>
          <a:p>
            <a:r>
              <a:rPr lang="en-GB" dirty="0"/>
              <a:t>Consistency</a:t>
            </a:r>
          </a:p>
          <a:p>
            <a:r>
              <a:rPr lang="en-GB" dirty="0"/>
              <a:t>Indentation </a:t>
            </a:r>
          </a:p>
          <a:p>
            <a:pPr lvl="1"/>
            <a:r>
              <a:rPr lang="en-GB" dirty="0"/>
              <a:t>four spaces!</a:t>
            </a:r>
          </a:p>
          <a:p>
            <a:r>
              <a:rPr lang="en-GB" dirty="0"/>
              <a:t>Dos and don’ts</a:t>
            </a:r>
          </a:p>
        </p:txBody>
      </p:sp>
      <p:pic>
        <p:nvPicPr>
          <p:cNvPr id="3" name="Picture 2" descr="A screenshot of a computer&#10;&#10;AI-generated content may be incorrect.">
            <a:extLst>
              <a:ext uri="{FF2B5EF4-FFF2-40B4-BE49-F238E27FC236}">
                <a16:creationId xmlns:a16="http://schemas.microsoft.com/office/drawing/2014/main" id="{00620E98-8DB9-9381-BB3D-6066C097A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190" y="3237508"/>
            <a:ext cx="5352856" cy="2559135"/>
          </a:xfrm>
          <a:prstGeom prst="rect">
            <a:avLst/>
          </a:prstGeom>
        </p:spPr>
      </p:pic>
      <p:sp>
        <p:nvSpPr>
          <p:cNvPr id="8" name="Content Placeholder 7">
            <a:extLst>
              <a:ext uri="{FF2B5EF4-FFF2-40B4-BE49-F238E27FC236}">
                <a16:creationId xmlns:a16="http://schemas.microsoft.com/office/drawing/2014/main" id="{E2929410-4E3C-812F-4A5E-4649D941BC8D}"/>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65615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114581-C536-54FF-37C0-77EA1CB5F210}"/>
              </a:ext>
            </a:extLst>
          </p:cNvPr>
          <p:cNvSpPr>
            <a:spLocks noGrp="1"/>
          </p:cNvSpPr>
          <p:nvPr>
            <p:ph type="ctrTitle"/>
          </p:nvPr>
        </p:nvSpPr>
        <p:spPr/>
        <p:txBody>
          <a:bodyPr/>
          <a:lstStyle/>
          <a:p>
            <a:r>
              <a:rPr lang="en-GB" dirty="0"/>
              <a:t>Anatomy of a Python Script</a:t>
            </a:r>
          </a:p>
        </p:txBody>
      </p:sp>
      <p:sp>
        <p:nvSpPr>
          <p:cNvPr id="5" name="Slide Number Placeholder 4">
            <a:extLst>
              <a:ext uri="{FF2B5EF4-FFF2-40B4-BE49-F238E27FC236}">
                <a16:creationId xmlns:a16="http://schemas.microsoft.com/office/drawing/2014/main" id="{09A1097A-3F84-8149-08A5-8093E899F59A}"/>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9" name="Rectangle 4">
            <a:extLst>
              <a:ext uri="{FF2B5EF4-FFF2-40B4-BE49-F238E27FC236}">
                <a16:creationId xmlns:a16="http://schemas.microsoft.com/office/drawing/2014/main" id="{75F0838B-D4BA-6892-8078-C0493B05F395}"/>
              </a:ext>
            </a:extLst>
          </p:cNvPr>
          <p:cNvSpPr>
            <a:spLocks noGrp="1" noChangeArrowheads="1"/>
          </p:cNvSpPr>
          <p:nvPr>
            <p:ph type="body" sz="quarter" idx="14"/>
          </p:nvPr>
        </p:nvSpPr>
        <p:spPr bwMode="auto">
          <a:xfrm>
            <a:off x="852536" y="1728401"/>
            <a:ext cx="4767003" cy="4832092"/>
          </a:xfrm>
          <a:prstGeom prst="rect">
            <a:avLst/>
          </a:prstGeom>
          <a:solidFill>
            <a:schemeClr val="tx1"/>
          </a:solidFill>
        </p:spPr>
        <p:txBody>
          <a:bodyPr wrap="square" rtlCol="0">
            <a:spAutoFit/>
          </a:bodyPr>
          <a:lstStyle/>
          <a:p>
            <a:r>
              <a:rPr lang="fr-FR" altLang="en-US" sz="1600" dirty="0">
                <a:solidFill>
                  <a:schemeClr val="bg1"/>
                </a:solidFill>
                <a:latin typeface="Consolas" panose="020B0609020204030204" pitchFamily="49" charset="0"/>
                <a:cs typeface="Consolas" panose="020B0609020204030204" pitchFamily="49" charset="0"/>
              </a:rPr>
              <a:t>#!/usr/bin/python</a:t>
            </a:r>
          </a:p>
          <a:p>
            <a:r>
              <a:rPr lang="fr-FR" altLang="en-US" sz="1600" dirty="0">
                <a:solidFill>
                  <a:schemeClr val="bg1"/>
                </a:solidFill>
                <a:latin typeface="Consolas" panose="020B0609020204030204" pitchFamily="49" charset="0"/>
                <a:cs typeface="Consolas" panose="020B0609020204030204" pitchFamily="49" charset="0"/>
              </a:rPr>
              <a:t># Example Python script</a:t>
            </a:r>
          </a:p>
          <a:p>
            <a:r>
              <a:rPr lang="fr-FR" altLang="en-US" sz="1600" dirty="0">
                <a:solidFill>
                  <a:schemeClr val="bg1"/>
                </a:solidFill>
                <a:latin typeface="Consolas" panose="020B0609020204030204" pitchFamily="49" charset="0"/>
                <a:cs typeface="Consolas" panose="020B0609020204030204" pitchFamily="49" charset="0"/>
              </a:rPr>
              <a:t>import </a:t>
            </a:r>
            <a:r>
              <a:rPr lang="fr-FR" altLang="en-US" sz="1600" dirty="0" err="1">
                <a:solidFill>
                  <a:schemeClr val="bg1"/>
                </a:solidFill>
                <a:latin typeface="Consolas" panose="020B0609020204030204" pitchFamily="49" charset="0"/>
                <a:cs typeface="Consolas" panose="020B0609020204030204" pitchFamily="49" charset="0"/>
              </a:rPr>
              <a:t>sys</a:t>
            </a:r>
            <a:endParaRPr lang="fr-FR" altLang="en-US" sz="1600" dirty="0">
              <a:solidFill>
                <a:schemeClr val="bg1"/>
              </a:solidFill>
              <a:latin typeface="Consolas" panose="020B0609020204030204" pitchFamily="49" charset="0"/>
              <a:cs typeface="Consolas" panose="020B0609020204030204" pitchFamily="49" charset="0"/>
            </a:endParaRPr>
          </a:p>
          <a:p>
            <a:r>
              <a:rPr lang="fr-FR" altLang="en-US" sz="1600" dirty="0" err="1">
                <a:solidFill>
                  <a:schemeClr val="bg1"/>
                </a:solidFill>
                <a:latin typeface="Consolas" panose="020B0609020204030204" pitchFamily="49" charset="0"/>
                <a:cs typeface="Consolas" panose="020B0609020204030204" pitchFamily="49" charset="0"/>
              </a:rPr>
              <a:t>argc</a:t>
            </a:r>
            <a:r>
              <a:rPr lang="fr-FR" altLang="en-US" sz="1600" dirty="0">
                <a:solidFill>
                  <a:schemeClr val="bg1"/>
                </a:solidFill>
                <a:latin typeface="Consolas" panose="020B0609020204030204" pitchFamily="49" charset="0"/>
                <a:cs typeface="Consolas" panose="020B0609020204030204" pitchFamily="49" charset="0"/>
              </a:rPr>
              <a:t> = </a:t>
            </a:r>
            <a:r>
              <a:rPr lang="fr-FR" altLang="en-US" sz="1600" dirty="0" err="1">
                <a:solidFill>
                  <a:schemeClr val="bg1"/>
                </a:solidFill>
                <a:latin typeface="Consolas" panose="020B0609020204030204" pitchFamily="49" charset="0"/>
                <a:cs typeface="Consolas" panose="020B0609020204030204" pitchFamily="49" charset="0"/>
              </a:rPr>
              <a:t>len</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sys.argv</a:t>
            </a:r>
            <a:r>
              <a:rPr lang="fr-FR" altLang="en-US" sz="1600" dirty="0">
                <a:solidFill>
                  <a:schemeClr val="bg1"/>
                </a:solidFill>
                <a:latin typeface="Consolas" panose="020B0609020204030204" pitchFamily="49" charset="0"/>
                <a:cs typeface="Consolas" panose="020B0609020204030204" pitchFamily="49" charset="0"/>
              </a:rPr>
              <a:t>)</a:t>
            </a:r>
          </a:p>
          <a:p>
            <a:endParaRPr lang="fr-FR" altLang="en-US" sz="1600" dirty="0">
              <a:solidFill>
                <a:schemeClr val="bg1"/>
              </a:solidFill>
              <a:latin typeface="Consolas" panose="020B0609020204030204" pitchFamily="49" charset="0"/>
              <a:cs typeface="Consolas" panose="020B0609020204030204" pitchFamily="49" charset="0"/>
            </a:endParaRPr>
          </a:p>
          <a:p>
            <a:r>
              <a:rPr lang="fr-FR" altLang="en-US" sz="1600" dirty="0">
                <a:solidFill>
                  <a:schemeClr val="bg1"/>
                </a:solidFill>
                <a:latin typeface="Consolas" panose="020B0609020204030204" pitchFamily="49" charset="0"/>
                <a:cs typeface="Consolas" panose="020B0609020204030204" pitchFamily="49" charset="0"/>
              </a:rPr>
              <a:t>if </a:t>
            </a:r>
            <a:r>
              <a:rPr lang="fr-FR" altLang="en-US" sz="1600" dirty="0" err="1">
                <a:solidFill>
                  <a:schemeClr val="bg1"/>
                </a:solidFill>
                <a:latin typeface="Consolas" panose="020B0609020204030204" pitchFamily="49" charset="0"/>
                <a:cs typeface="Consolas" panose="020B0609020204030204" pitchFamily="49" charset="0"/>
              </a:rPr>
              <a:t>argc</a:t>
            </a:r>
            <a:r>
              <a:rPr lang="fr-FR" altLang="en-US" sz="1600" dirty="0">
                <a:solidFill>
                  <a:schemeClr val="bg1"/>
                </a:solidFill>
                <a:latin typeface="Consolas" panose="020B0609020204030204" pitchFamily="49" charset="0"/>
                <a:cs typeface="Consolas" panose="020B0609020204030204" pitchFamily="49" charset="0"/>
              </a:rPr>
              <a:t> &gt; 1:</a:t>
            </a:r>
          </a:p>
          <a:p>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err="1">
                <a:solidFill>
                  <a:schemeClr val="bg1"/>
                </a:solidFill>
                <a:latin typeface="Consolas" panose="020B0609020204030204" pitchFamily="49" charset="0"/>
                <a:cs typeface="Consolas" panose="020B0609020204030204" pitchFamily="49" charset="0"/>
              </a:rPr>
              <a:t>Too</a:t>
            </a:r>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many</a:t>
            </a:r>
            <a:r>
              <a:rPr lang="fr-FR" altLang="en-US" sz="1600" dirty="0">
                <a:solidFill>
                  <a:schemeClr val="bg1"/>
                </a:solidFill>
                <a:latin typeface="Consolas" panose="020B0609020204030204" pitchFamily="49" charset="0"/>
                <a:cs typeface="Consolas" panose="020B0609020204030204" pitchFamily="49" charset="0"/>
              </a:rPr>
              <a:t> args')</a:t>
            </a:r>
          </a:p>
          <a:p>
            <a:r>
              <a:rPr lang="fr-FR" altLang="en-US" sz="1600" dirty="0" err="1">
                <a:solidFill>
                  <a:schemeClr val="bg1"/>
                </a:solidFill>
                <a:latin typeface="Consolas" panose="020B0609020204030204" pitchFamily="49" charset="0"/>
                <a:cs typeface="Consolas" panose="020B0609020204030204" pitchFamily="49" charset="0"/>
              </a:rPr>
              <a:t>else</a:t>
            </a:r>
            <a:r>
              <a:rPr lang="fr-FR" altLang="en-US" sz="1600" dirty="0">
                <a:solidFill>
                  <a:schemeClr val="bg1"/>
                </a:solidFill>
                <a:latin typeface="Consolas" panose="020B0609020204030204" pitchFamily="49" charset="0"/>
                <a:cs typeface="Consolas" panose="020B0609020204030204" pitchFamily="49" charset="0"/>
              </a:rPr>
              <a:t>:</a:t>
            </a:r>
          </a:p>
          <a:p>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where</a:t>
            </a:r>
            <a:r>
              <a:rPr lang="fr-FR" altLang="en-US" sz="1600" dirty="0">
                <a:solidFill>
                  <a:schemeClr val="bg1"/>
                </a:solidFill>
                <a:latin typeface="Consolas" panose="020B0609020204030204" pitchFamily="49" charset="0"/>
                <a:cs typeface="Consolas" panose="020B0609020204030204" pitchFamily="49" charset="0"/>
              </a:rPr>
              <a:t> = 'World'</a:t>
            </a:r>
          </a:p>
          <a:p>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("Hello", </a:t>
            </a:r>
            <a:r>
              <a:rPr lang="fr-FR" altLang="en-US" sz="1600" dirty="0" err="1">
                <a:solidFill>
                  <a:schemeClr val="bg1"/>
                </a:solidFill>
                <a:latin typeface="Consolas" panose="020B0609020204030204" pitchFamily="49" charset="0"/>
                <a:cs typeface="Consolas" panose="020B0609020204030204" pitchFamily="49" charset="0"/>
              </a:rPr>
              <a:t>where</a:t>
            </a:r>
            <a:r>
              <a:rPr lang="fr-FR" altLang="en-US" sz="1600" dirty="0">
                <a:solidFill>
                  <a:schemeClr val="bg1"/>
                </a:solidFill>
                <a:latin typeface="Consolas" panose="020B0609020204030204" pitchFamily="49" charset="0"/>
                <a:cs typeface="Consolas" panose="020B0609020204030204" pitchFamily="49" charset="0"/>
              </a:rPr>
              <a:t>)</a:t>
            </a:r>
          </a:p>
          <a:p>
            <a:endParaRPr lang="fr-FR" altLang="en-US" sz="1600" dirty="0">
              <a:solidFill>
                <a:schemeClr val="bg1"/>
              </a:solidFill>
              <a:latin typeface="Consolas" panose="020B0609020204030204" pitchFamily="49" charset="0"/>
              <a:cs typeface="Consolas" panose="020B0609020204030204" pitchFamily="49" charset="0"/>
            </a:endParaRPr>
          </a:p>
          <a:p>
            <a:r>
              <a:rPr lang="fr-FR" altLang="en-US" sz="1600" dirty="0" err="1">
                <a:solidFill>
                  <a:schemeClr val="bg1"/>
                </a:solidFill>
                <a:latin typeface="Consolas" panose="020B0609020204030204" pitchFamily="49" charset="0"/>
                <a:cs typeface="Consolas" panose="020B0609020204030204" pitchFamily="49" charset="0"/>
              </a:rPr>
              <a:t>print</a:t>
            </a:r>
            <a:r>
              <a:rPr lang="fr-FR" altLang="en-US" sz="1600" dirty="0">
                <a:solidFill>
                  <a:schemeClr val="bg1"/>
                </a:solidFill>
                <a:latin typeface="Consolas" panose="020B0609020204030204" pitchFamily="49" charset="0"/>
                <a:cs typeface="Consolas" panose="020B0609020204030204" pitchFamily="49" charset="0"/>
              </a:rPr>
              <a:t>('Goodbye </a:t>
            </a:r>
            <a:r>
              <a:rPr lang="fr-FR" altLang="en-US" sz="1600" dirty="0" err="1">
                <a:solidFill>
                  <a:schemeClr val="bg1"/>
                </a:solidFill>
                <a:latin typeface="Consolas" panose="020B0609020204030204" pitchFamily="49" charset="0"/>
                <a:cs typeface="Consolas" panose="020B0609020204030204" pitchFamily="49" charset="0"/>
              </a:rPr>
              <a:t>from</a:t>
            </a:r>
            <a:r>
              <a:rPr lang="fr-FR" altLang="en-US" sz="1600" dirty="0">
                <a:solidFill>
                  <a:schemeClr val="bg1"/>
                </a:solidFill>
                <a:latin typeface="Consolas" panose="020B0609020204030204" pitchFamily="49" charset="0"/>
                <a:cs typeface="Consolas" panose="020B0609020204030204" pitchFamily="49" charset="0"/>
              </a:rPr>
              <a:t> ' + </a:t>
            </a:r>
          </a:p>
          <a:p>
            <a:r>
              <a:rPr lang="fr-FR" altLang="en-US" sz="1600" dirty="0">
                <a:solidFill>
                  <a:schemeClr val="bg1"/>
                </a:solidFill>
                <a:latin typeface="Consolas" panose="020B0609020204030204" pitchFamily="49" charset="0"/>
                <a:cs typeface="Consolas" panose="020B0609020204030204" pitchFamily="49" charset="0"/>
              </a:rPr>
              <a:t>       </a:t>
            </a:r>
            <a:r>
              <a:rPr lang="fr-FR" altLang="en-US" sz="1600" dirty="0" err="1">
                <a:solidFill>
                  <a:schemeClr val="bg1"/>
                </a:solidFill>
                <a:latin typeface="Consolas" panose="020B0609020204030204" pitchFamily="49" charset="0"/>
                <a:cs typeface="Consolas" panose="020B0609020204030204" pitchFamily="49" charset="0"/>
              </a:rPr>
              <a:t>sys.argv</a:t>
            </a:r>
            <a:r>
              <a:rPr lang="fr-FR" altLang="en-US" sz="1600" dirty="0">
                <a:solidFill>
                  <a:schemeClr val="bg1"/>
                </a:solidFill>
                <a:latin typeface="Consolas" panose="020B0609020204030204" pitchFamily="49" charset="0"/>
                <a:cs typeface="Consolas" panose="020B0609020204030204" pitchFamily="49" charset="0"/>
              </a:rPr>
              <a:t>[0])</a:t>
            </a:r>
          </a:p>
        </p:txBody>
      </p:sp>
      <p:sp>
        <p:nvSpPr>
          <p:cNvPr id="10" name="TextBox 9">
            <a:extLst>
              <a:ext uri="{FF2B5EF4-FFF2-40B4-BE49-F238E27FC236}">
                <a16:creationId xmlns:a16="http://schemas.microsoft.com/office/drawing/2014/main" id="{F06D899D-F99B-5872-4E71-4FBA3EFB7403}"/>
              </a:ext>
            </a:extLst>
          </p:cNvPr>
          <p:cNvSpPr txBox="1"/>
          <p:nvPr/>
        </p:nvSpPr>
        <p:spPr>
          <a:xfrm>
            <a:off x="6108120" y="1728401"/>
            <a:ext cx="4895159"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r>
              <a:rPr lang="en-GB" dirty="0"/>
              <a:t>She-bang line for Unix/Linux, ignored in Windows</a:t>
            </a:r>
          </a:p>
        </p:txBody>
      </p:sp>
      <p:sp>
        <p:nvSpPr>
          <p:cNvPr id="11" name="TextBox 10">
            <a:extLst>
              <a:ext uri="{FF2B5EF4-FFF2-40B4-BE49-F238E27FC236}">
                <a16:creationId xmlns:a16="http://schemas.microsoft.com/office/drawing/2014/main" id="{DCD49880-E5EF-B112-05BF-04853B439329}"/>
              </a:ext>
            </a:extLst>
          </p:cNvPr>
          <p:cNvSpPr txBox="1"/>
          <p:nvPr/>
        </p:nvSpPr>
        <p:spPr>
          <a:xfrm>
            <a:off x="6108120" y="2121935"/>
            <a:ext cx="1572840" cy="369332"/>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Comment line</a:t>
            </a:r>
          </a:p>
        </p:txBody>
      </p:sp>
      <p:sp>
        <p:nvSpPr>
          <p:cNvPr id="12" name="TextBox 11">
            <a:extLst>
              <a:ext uri="{FF2B5EF4-FFF2-40B4-BE49-F238E27FC236}">
                <a16:creationId xmlns:a16="http://schemas.microsoft.com/office/drawing/2014/main" id="{1A4E7BA8-DF28-1886-8F37-2445984D7BE7}"/>
              </a:ext>
            </a:extLst>
          </p:cNvPr>
          <p:cNvSpPr txBox="1"/>
          <p:nvPr/>
        </p:nvSpPr>
        <p:spPr>
          <a:xfrm>
            <a:off x="6108120" y="2918776"/>
            <a:ext cx="3757240" cy="369332"/>
          </a:xfrm>
          <a:prstGeom prst="rect">
            <a:avLst/>
          </a:prstGeom>
          <a:solidFill>
            <a:schemeClr val="accent5">
              <a:lumMod val="40000"/>
              <a:lumOff val="60000"/>
            </a:schemeClr>
          </a:solidFill>
          <a:ln>
            <a:solidFill>
              <a:schemeClr val="accent5">
                <a:lumMod val="40000"/>
                <a:lumOff val="60000"/>
              </a:schemeClr>
            </a:solidFill>
          </a:ln>
        </p:spPr>
        <p:txBody>
          <a:bodyPr wrap="square" rtlCol="0">
            <a:spAutoFit/>
          </a:bodyPr>
          <a:lstStyle/>
          <a:p>
            <a:r>
              <a:rPr lang="en-GB" dirty="0"/>
              <a:t>Variable assignment and function call</a:t>
            </a:r>
          </a:p>
        </p:txBody>
      </p:sp>
      <p:sp>
        <p:nvSpPr>
          <p:cNvPr id="13" name="TextBox 12">
            <a:extLst>
              <a:ext uri="{FF2B5EF4-FFF2-40B4-BE49-F238E27FC236}">
                <a16:creationId xmlns:a16="http://schemas.microsoft.com/office/drawing/2014/main" id="{405D8EE9-E91F-39B9-6C05-0EA73F062C64}"/>
              </a:ext>
            </a:extLst>
          </p:cNvPr>
          <p:cNvSpPr txBox="1"/>
          <p:nvPr/>
        </p:nvSpPr>
        <p:spPr>
          <a:xfrm>
            <a:off x="6108120" y="2515470"/>
            <a:ext cx="2263720" cy="369332"/>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GB" dirty="0"/>
              <a:t>Load external module</a:t>
            </a:r>
          </a:p>
        </p:txBody>
      </p:sp>
      <p:sp>
        <p:nvSpPr>
          <p:cNvPr id="14" name="Line 11">
            <a:extLst>
              <a:ext uri="{FF2B5EF4-FFF2-40B4-BE49-F238E27FC236}">
                <a16:creationId xmlns:a16="http://schemas.microsoft.com/office/drawing/2014/main" id="{1E1BACF4-B83D-4573-0D79-F4CA7A5B7B5D}"/>
              </a:ext>
            </a:extLst>
          </p:cNvPr>
          <p:cNvSpPr>
            <a:spLocks noChangeShapeType="1"/>
          </p:cNvSpPr>
          <p:nvPr/>
        </p:nvSpPr>
        <p:spPr bwMode="auto">
          <a:xfrm flipH="1" flipV="1">
            <a:off x="3162300" y="1903053"/>
            <a:ext cx="2941160" cy="8073"/>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5" name="Rectangle: Rounded Corners 14">
            <a:extLst>
              <a:ext uri="{FF2B5EF4-FFF2-40B4-BE49-F238E27FC236}">
                <a16:creationId xmlns:a16="http://schemas.microsoft.com/office/drawing/2014/main" id="{CE339352-648E-A570-5293-B9360EF595B6}"/>
              </a:ext>
            </a:extLst>
          </p:cNvPr>
          <p:cNvSpPr/>
          <p:nvPr/>
        </p:nvSpPr>
        <p:spPr>
          <a:xfrm>
            <a:off x="851667" y="2135176"/>
            <a:ext cx="2863449" cy="279264"/>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Line 11">
            <a:extLst>
              <a:ext uri="{FF2B5EF4-FFF2-40B4-BE49-F238E27FC236}">
                <a16:creationId xmlns:a16="http://schemas.microsoft.com/office/drawing/2014/main" id="{E005E9C3-4DDE-0F99-41DD-7C28FA076961}"/>
              </a:ext>
            </a:extLst>
          </p:cNvPr>
          <p:cNvSpPr>
            <a:spLocks noChangeShapeType="1"/>
          </p:cNvSpPr>
          <p:nvPr/>
        </p:nvSpPr>
        <p:spPr bwMode="auto">
          <a:xfrm flipH="1" flipV="1">
            <a:off x="3715115" y="2320220"/>
            <a:ext cx="2368760" cy="2"/>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7" name="Rectangle: Rounded Corners 16">
            <a:extLst>
              <a:ext uri="{FF2B5EF4-FFF2-40B4-BE49-F238E27FC236}">
                <a16:creationId xmlns:a16="http://schemas.microsoft.com/office/drawing/2014/main" id="{65CFE9E2-DB4C-E6FD-C1BE-F9319DC30A00}"/>
              </a:ext>
            </a:extLst>
          </p:cNvPr>
          <p:cNvSpPr/>
          <p:nvPr/>
        </p:nvSpPr>
        <p:spPr>
          <a:xfrm>
            <a:off x="858979" y="2502427"/>
            <a:ext cx="1423577" cy="288360"/>
          </a:xfrm>
          <a:prstGeom prst="roundRect">
            <a:avLst/>
          </a:prstGeom>
          <a:noFill/>
          <a:ln w="254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ne 11">
            <a:extLst>
              <a:ext uri="{FF2B5EF4-FFF2-40B4-BE49-F238E27FC236}">
                <a16:creationId xmlns:a16="http://schemas.microsoft.com/office/drawing/2014/main" id="{9B187CCC-0B08-735F-713B-DE57FB728908}"/>
              </a:ext>
            </a:extLst>
          </p:cNvPr>
          <p:cNvSpPr>
            <a:spLocks noChangeShapeType="1"/>
          </p:cNvSpPr>
          <p:nvPr/>
        </p:nvSpPr>
        <p:spPr bwMode="auto">
          <a:xfrm flipH="1" flipV="1">
            <a:off x="2288997" y="2689443"/>
            <a:ext cx="3814463" cy="29547"/>
          </a:xfrm>
          <a:prstGeom prst="line">
            <a:avLst/>
          </a:prstGeom>
          <a:noFill/>
          <a:ln w="19050">
            <a:solidFill>
              <a:schemeClr val="accent4"/>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19" name="Rectangle: Rounded Corners 18">
            <a:extLst>
              <a:ext uri="{FF2B5EF4-FFF2-40B4-BE49-F238E27FC236}">
                <a16:creationId xmlns:a16="http://schemas.microsoft.com/office/drawing/2014/main" id="{3A31750D-D959-5AF5-1FA9-17ADC796B9E4}"/>
              </a:ext>
            </a:extLst>
          </p:cNvPr>
          <p:cNvSpPr/>
          <p:nvPr/>
        </p:nvSpPr>
        <p:spPr>
          <a:xfrm>
            <a:off x="863789" y="2866358"/>
            <a:ext cx="2467209" cy="326828"/>
          </a:xfrm>
          <a:prstGeom prst="roundRect">
            <a:avLst/>
          </a:prstGeom>
          <a:noFill/>
          <a:ln w="254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ne 11">
            <a:extLst>
              <a:ext uri="{FF2B5EF4-FFF2-40B4-BE49-F238E27FC236}">
                <a16:creationId xmlns:a16="http://schemas.microsoft.com/office/drawing/2014/main" id="{DF0D9538-0CF0-4E9B-1945-EDD2994FC78A}"/>
              </a:ext>
            </a:extLst>
          </p:cNvPr>
          <p:cNvSpPr>
            <a:spLocks noChangeShapeType="1"/>
          </p:cNvSpPr>
          <p:nvPr/>
        </p:nvSpPr>
        <p:spPr bwMode="auto">
          <a:xfrm flipH="1" flipV="1">
            <a:off x="3330998" y="3090033"/>
            <a:ext cx="2777121" cy="1843"/>
          </a:xfrm>
          <a:prstGeom prst="line">
            <a:avLst/>
          </a:prstGeom>
          <a:noFill/>
          <a:ln w="19050">
            <a:solidFill>
              <a:schemeClr val="accent5"/>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1" name="Rectangle: Rounded Corners 20">
            <a:extLst>
              <a:ext uri="{FF2B5EF4-FFF2-40B4-BE49-F238E27FC236}">
                <a16:creationId xmlns:a16="http://schemas.microsoft.com/office/drawing/2014/main" id="{84F4E09E-2A49-C23A-E40F-F00924ABB6B4}"/>
              </a:ext>
            </a:extLst>
          </p:cNvPr>
          <p:cNvSpPr/>
          <p:nvPr/>
        </p:nvSpPr>
        <p:spPr>
          <a:xfrm>
            <a:off x="851957" y="1757122"/>
            <a:ext cx="2244059" cy="279264"/>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9BCC025-A05F-0F65-9164-23EC59356842}"/>
              </a:ext>
            </a:extLst>
          </p:cNvPr>
          <p:cNvSpPr txBox="1"/>
          <p:nvPr/>
        </p:nvSpPr>
        <p:spPr>
          <a:xfrm>
            <a:off x="6108119" y="3602110"/>
            <a:ext cx="3456363" cy="369332"/>
          </a:xfrm>
          <a:prstGeom prst="rect">
            <a:avLst/>
          </a:prstGeom>
          <a:solidFill>
            <a:schemeClr val="accent3">
              <a:lumMod val="40000"/>
              <a:lumOff val="60000"/>
            </a:schemeClr>
          </a:solidFill>
          <a:ln>
            <a:solidFill>
              <a:schemeClr val="accent3">
                <a:lumMod val="40000"/>
                <a:lumOff val="60000"/>
              </a:schemeClr>
            </a:solidFill>
          </a:ln>
        </p:spPr>
        <p:txBody>
          <a:bodyPr wrap="square" rtlCol="0">
            <a:spAutoFit/>
          </a:bodyPr>
          <a:lstStyle/>
          <a:p>
            <a:r>
              <a:rPr lang="en-GB" dirty="0"/>
              <a:t>Condition terminated by a colon ‘:’</a:t>
            </a:r>
          </a:p>
        </p:txBody>
      </p:sp>
      <p:sp>
        <p:nvSpPr>
          <p:cNvPr id="23" name="Rectangle: Rounded Corners 22">
            <a:extLst>
              <a:ext uri="{FF2B5EF4-FFF2-40B4-BE49-F238E27FC236}">
                <a16:creationId xmlns:a16="http://schemas.microsoft.com/office/drawing/2014/main" id="{981AF7B2-BE2B-266C-0A71-9E5E4BD80C56}"/>
              </a:ext>
            </a:extLst>
          </p:cNvPr>
          <p:cNvSpPr/>
          <p:nvPr/>
        </p:nvSpPr>
        <p:spPr>
          <a:xfrm>
            <a:off x="858979" y="3600008"/>
            <a:ext cx="1545497" cy="326829"/>
          </a:xfrm>
          <a:prstGeom prst="roundRect">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Line 11">
            <a:extLst>
              <a:ext uri="{FF2B5EF4-FFF2-40B4-BE49-F238E27FC236}">
                <a16:creationId xmlns:a16="http://schemas.microsoft.com/office/drawing/2014/main" id="{2CD71E0B-7455-03E1-03DF-BC2D387B8B32}"/>
              </a:ext>
            </a:extLst>
          </p:cNvPr>
          <p:cNvSpPr>
            <a:spLocks noChangeShapeType="1"/>
          </p:cNvSpPr>
          <p:nvPr/>
        </p:nvSpPr>
        <p:spPr bwMode="auto">
          <a:xfrm flipH="1" flipV="1">
            <a:off x="2412653" y="3774481"/>
            <a:ext cx="3680226" cy="14273"/>
          </a:xfrm>
          <a:prstGeom prst="line">
            <a:avLst/>
          </a:prstGeom>
          <a:noFill/>
          <a:ln w="19050">
            <a:solidFill>
              <a:schemeClr val="accent3"/>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5" name="TextBox 24">
            <a:extLst>
              <a:ext uri="{FF2B5EF4-FFF2-40B4-BE49-F238E27FC236}">
                <a16:creationId xmlns:a16="http://schemas.microsoft.com/office/drawing/2014/main" id="{4E24A5BC-2AC4-0EEF-D97B-86C1195BFA69}"/>
              </a:ext>
            </a:extLst>
          </p:cNvPr>
          <p:cNvSpPr txBox="1"/>
          <p:nvPr/>
        </p:nvSpPr>
        <p:spPr>
          <a:xfrm>
            <a:off x="6103461" y="4005096"/>
            <a:ext cx="3636123"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r>
              <a:rPr lang="en-GB" dirty="0"/>
              <a:t>Condition terminated by a colon ‘:’</a:t>
            </a:r>
          </a:p>
        </p:txBody>
      </p:sp>
      <p:sp>
        <p:nvSpPr>
          <p:cNvPr id="26" name="Rectangle: Rounded Corners 25">
            <a:extLst>
              <a:ext uri="{FF2B5EF4-FFF2-40B4-BE49-F238E27FC236}">
                <a16:creationId xmlns:a16="http://schemas.microsoft.com/office/drawing/2014/main" id="{60522F74-847B-3164-43C6-B2A4C0E3291B}"/>
              </a:ext>
            </a:extLst>
          </p:cNvPr>
          <p:cNvSpPr/>
          <p:nvPr/>
        </p:nvSpPr>
        <p:spPr>
          <a:xfrm>
            <a:off x="1303306" y="3977858"/>
            <a:ext cx="2624177" cy="326830"/>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Line 11">
            <a:extLst>
              <a:ext uri="{FF2B5EF4-FFF2-40B4-BE49-F238E27FC236}">
                <a16:creationId xmlns:a16="http://schemas.microsoft.com/office/drawing/2014/main" id="{44AD0086-CC4A-2C70-304F-5D17D5A51426}"/>
              </a:ext>
            </a:extLst>
          </p:cNvPr>
          <p:cNvSpPr>
            <a:spLocks noChangeShapeType="1"/>
          </p:cNvSpPr>
          <p:nvPr/>
        </p:nvSpPr>
        <p:spPr bwMode="auto">
          <a:xfrm flipH="1" flipV="1">
            <a:off x="3927483" y="4141273"/>
            <a:ext cx="2192758" cy="14274"/>
          </a:xfrm>
          <a:prstGeom prst="line">
            <a:avLst/>
          </a:prstGeom>
          <a:noFill/>
          <a:ln w="19050">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28" name="TextBox 27">
            <a:extLst>
              <a:ext uri="{FF2B5EF4-FFF2-40B4-BE49-F238E27FC236}">
                <a16:creationId xmlns:a16="http://schemas.microsoft.com/office/drawing/2014/main" id="{71BE994C-77FE-6753-5E39-1B2E58C2BDF8}"/>
              </a:ext>
            </a:extLst>
          </p:cNvPr>
          <p:cNvSpPr txBox="1"/>
          <p:nvPr/>
        </p:nvSpPr>
        <p:spPr>
          <a:xfrm>
            <a:off x="6108119" y="5084509"/>
            <a:ext cx="3636123" cy="369332"/>
          </a:xfrm>
          <a:prstGeom prst="rect">
            <a:avLst/>
          </a:prstGeom>
          <a:solidFill>
            <a:schemeClr val="accent1"/>
          </a:solidFill>
          <a:ln>
            <a:solidFill>
              <a:schemeClr val="accent1">
                <a:lumMod val="60000"/>
                <a:lumOff val="40000"/>
              </a:schemeClr>
            </a:solidFill>
          </a:ln>
        </p:spPr>
        <p:txBody>
          <a:bodyPr wrap="square" rtlCol="0">
            <a:spAutoFit/>
          </a:bodyPr>
          <a:lstStyle/>
          <a:p>
            <a:r>
              <a:rPr lang="en-GB" dirty="0"/>
              <a:t>Condition terminated by a colon ‘:’</a:t>
            </a:r>
          </a:p>
        </p:txBody>
      </p:sp>
      <p:sp>
        <p:nvSpPr>
          <p:cNvPr id="29" name="Rectangle: Rounded Corners 28">
            <a:extLst>
              <a:ext uri="{FF2B5EF4-FFF2-40B4-BE49-F238E27FC236}">
                <a16:creationId xmlns:a16="http://schemas.microsoft.com/office/drawing/2014/main" id="{C7F80A48-9849-4F11-2216-81ACDEFCC8AC}"/>
              </a:ext>
            </a:extLst>
          </p:cNvPr>
          <p:cNvSpPr/>
          <p:nvPr/>
        </p:nvSpPr>
        <p:spPr>
          <a:xfrm>
            <a:off x="1303306" y="5105760"/>
            <a:ext cx="2624177" cy="326830"/>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ne 11">
            <a:extLst>
              <a:ext uri="{FF2B5EF4-FFF2-40B4-BE49-F238E27FC236}">
                <a16:creationId xmlns:a16="http://schemas.microsoft.com/office/drawing/2014/main" id="{0F02D9C3-FE6D-1D41-2920-28B7B7C873C6}"/>
              </a:ext>
            </a:extLst>
          </p:cNvPr>
          <p:cNvSpPr>
            <a:spLocks noChangeShapeType="1"/>
          </p:cNvSpPr>
          <p:nvPr/>
        </p:nvSpPr>
        <p:spPr bwMode="auto">
          <a:xfrm flipH="1">
            <a:off x="3927482" y="5269206"/>
            <a:ext cx="2180637" cy="1165"/>
          </a:xfrm>
          <a:prstGeom prst="line">
            <a:avLst/>
          </a:prstGeom>
          <a:noFill/>
          <a:ln w="1905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
        <p:nvSpPr>
          <p:cNvPr id="31" name="TextBox 30">
            <a:extLst>
              <a:ext uri="{FF2B5EF4-FFF2-40B4-BE49-F238E27FC236}">
                <a16:creationId xmlns:a16="http://schemas.microsoft.com/office/drawing/2014/main" id="{9949D8FF-62E4-ADE1-F209-A7EBDB383587}"/>
              </a:ext>
            </a:extLst>
          </p:cNvPr>
          <p:cNvSpPr txBox="1"/>
          <p:nvPr/>
        </p:nvSpPr>
        <p:spPr>
          <a:xfrm>
            <a:off x="6120241" y="5862253"/>
            <a:ext cx="4883038" cy="64633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en-GB" dirty="0"/>
              <a:t>Statements are terminated by a new-line unless inside brackets. Note the + used to join strings</a:t>
            </a:r>
          </a:p>
        </p:txBody>
      </p:sp>
      <p:sp>
        <p:nvSpPr>
          <p:cNvPr id="32" name="Rectangle: Rounded Corners 31">
            <a:extLst>
              <a:ext uri="{FF2B5EF4-FFF2-40B4-BE49-F238E27FC236}">
                <a16:creationId xmlns:a16="http://schemas.microsoft.com/office/drawing/2014/main" id="{909201DE-6100-8B46-7328-B7F772A46CC7}"/>
              </a:ext>
            </a:extLst>
          </p:cNvPr>
          <p:cNvSpPr/>
          <p:nvPr/>
        </p:nvSpPr>
        <p:spPr>
          <a:xfrm>
            <a:off x="863788" y="5801813"/>
            <a:ext cx="2863449" cy="678236"/>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Line 11">
            <a:extLst>
              <a:ext uri="{FF2B5EF4-FFF2-40B4-BE49-F238E27FC236}">
                <a16:creationId xmlns:a16="http://schemas.microsoft.com/office/drawing/2014/main" id="{9D8453F2-7488-81A1-F878-98AF22197978}"/>
              </a:ext>
            </a:extLst>
          </p:cNvPr>
          <p:cNvSpPr>
            <a:spLocks noChangeShapeType="1"/>
          </p:cNvSpPr>
          <p:nvPr/>
        </p:nvSpPr>
        <p:spPr bwMode="auto">
          <a:xfrm flipH="1" flipV="1">
            <a:off x="3727237" y="6185418"/>
            <a:ext cx="2368760" cy="2"/>
          </a:xfrm>
          <a:prstGeom prst="line">
            <a:avLst/>
          </a:prstGeom>
          <a:noFill/>
          <a:ln w="19050">
            <a:solidFill>
              <a:srgbClr val="FFFF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dirty="0"/>
          </a:p>
        </p:txBody>
      </p:sp>
    </p:spTree>
    <p:extLst>
      <p:ext uri="{BB962C8B-B14F-4D97-AF65-F5344CB8AC3E}">
        <p14:creationId xmlns:p14="http://schemas.microsoft.com/office/powerpoint/2010/main" val="1977046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E4EEBD-5E47-F5DF-3D17-36E3AD0B69E8}"/>
              </a:ext>
            </a:extLst>
          </p:cNvPr>
          <p:cNvSpPr>
            <a:spLocks noGrp="1"/>
          </p:cNvSpPr>
          <p:nvPr>
            <p:ph type="ctrTitle"/>
          </p:nvPr>
        </p:nvSpPr>
        <p:spPr/>
        <p:txBody>
          <a:bodyPr/>
          <a:lstStyle/>
          <a:p>
            <a:r>
              <a:rPr lang="en-GB" dirty="0"/>
              <a:t>Modules</a:t>
            </a:r>
          </a:p>
        </p:txBody>
      </p:sp>
      <p:sp>
        <p:nvSpPr>
          <p:cNvPr id="7" name="Text Placeholder 6">
            <a:extLst>
              <a:ext uri="{FF2B5EF4-FFF2-40B4-BE49-F238E27FC236}">
                <a16:creationId xmlns:a16="http://schemas.microsoft.com/office/drawing/2014/main" id="{861E7716-7589-5774-D1B2-B211A4827C4C}"/>
              </a:ext>
            </a:extLst>
          </p:cNvPr>
          <p:cNvSpPr>
            <a:spLocks noGrp="1"/>
          </p:cNvSpPr>
          <p:nvPr>
            <p:ph type="body" sz="quarter" idx="14"/>
          </p:nvPr>
        </p:nvSpPr>
        <p:spPr/>
        <p:txBody>
          <a:bodyPr/>
          <a:lstStyle/>
          <a:p>
            <a:r>
              <a:rPr lang="en-GB" b="1" dirty="0"/>
              <a:t>Most Python programs load other Python code</a:t>
            </a:r>
          </a:p>
          <a:p>
            <a:pPr marL="285750" indent="-285750">
              <a:buFont typeface="Arial" panose="020B0604020202020204" pitchFamily="34" charset="0"/>
              <a:buChar char="•"/>
            </a:pPr>
            <a:r>
              <a:rPr lang="en-GB" dirty="0"/>
              <a:t>Standard Library modules bundled with Python</a:t>
            </a:r>
          </a:p>
          <a:p>
            <a:pPr marL="285750" indent="-285750">
              <a:buFont typeface="Arial" panose="020B0604020202020204" pitchFamily="34" charset="0"/>
              <a:buChar char="•"/>
            </a:pPr>
            <a:r>
              <a:rPr lang="en-GB" dirty="0"/>
              <a:t>Downloaded or modules written locally</a:t>
            </a:r>
          </a:p>
          <a:p>
            <a:pPr marL="285750" indent="-285750">
              <a:buFont typeface="Arial" panose="020B0604020202020204" pitchFamily="34" charset="0"/>
              <a:buChar char="•"/>
            </a:pPr>
            <a:r>
              <a:rPr lang="en-GB" dirty="0"/>
              <a:t>Import with and without Namespace prefix: </a:t>
            </a:r>
          </a:p>
          <a:p>
            <a:endParaRPr lang="en-GB" dirty="0"/>
          </a:p>
          <a:p>
            <a:endParaRPr lang="en-GB" dirty="0"/>
          </a:p>
          <a:p>
            <a:r>
              <a:rPr lang="en-GB" b="1" dirty="0"/>
              <a:t>Examples:</a:t>
            </a:r>
          </a:p>
          <a:p>
            <a:pPr marL="285750" indent="-285750">
              <a:buFont typeface="Arial" panose="020B0604020202020204" pitchFamily="34" charset="0"/>
              <a:buChar char="•"/>
            </a:pPr>
            <a:r>
              <a:rPr lang="en-GB" b="1" dirty="0" err="1"/>
              <a:t>os</a:t>
            </a:r>
            <a:r>
              <a:rPr lang="en-GB" b="1" dirty="0"/>
              <a:t>:</a:t>
            </a:r>
            <a:r>
              <a:rPr lang="en-GB" dirty="0"/>
              <a:t> Operating system specific code</a:t>
            </a:r>
          </a:p>
          <a:p>
            <a:pPr marL="285750" indent="-285750">
              <a:buFont typeface="Arial" panose="020B0604020202020204" pitchFamily="34" charset="0"/>
              <a:buChar char="•"/>
            </a:pPr>
            <a:r>
              <a:rPr lang="en-GB" b="1" dirty="0"/>
              <a:t>sys</a:t>
            </a:r>
            <a:r>
              <a:rPr lang="en-GB" dirty="0"/>
              <a:t>: Interface to the runtime environment</a:t>
            </a:r>
          </a:p>
          <a:p>
            <a:pPr marL="285750" indent="-285750">
              <a:buFont typeface="Arial" panose="020B0604020202020204" pitchFamily="34" charset="0"/>
              <a:buChar char="•"/>
            </a:pPr>
            <a:r>
              <a:rPr lang="en-GB" b="1" dirty="0"/>
              <a:t>NumPy</a:t>
            </a:r>
            <a:r>
              <a:rPr lang="en-GB" dirty="0"/>
              <a:t>, </a:t>
            </a:r>
            <a:r>
              <a:rPr lang="en-GB" b="1" dirty="0"/>
              <a:t>DISLIN</a:t>
            </a:r>
            <a:r>
              <a:rPr lang="en-GB" dirty="0"/>
              <a:t>, </a:t>
            </a:r>
            <a:r>
              <a:rPr lang="en-GB" b="1" dirty="0"/>
              <a:t>SciPy</a:t>
            </a:r>
            <a:r>
              <a:rPr lang="en-GB" dirty="0"/>
              <a:t>: Scientific libraries</a:t>
            </a:r>
          </a:p>
          <a:p>
            <a:pPr marL="285750" indent="-285750">
              <a:buFont typeface="Arial" panose="020B0604020202020204" pitchFamily="34" charset="0"/>
              <a:buChar char="•"/>
            </a:pPr>
            <a:r>
              <a:rPr lang="en-GB" b="1" dirty="0"/>
              <a:t>__</a:t>
            </a:r>
            <a:r>
              <a:rPr lang="en-GB" b="1" dirty="0" err="1"/>
              <a:t>builtins</a:t>
            </a:r>
            <a:r>
              <a:rPr lang="en-GB" b="1" dirty="0"/>
              <a:t>__</a:t>
            </a:r>
            <a:r>
              <a:rPr lang="en-GB" dirty="0"/>
              <a:t>: Python's built-in functions (automatically imported)</a:t>
            </a:r>
          </a:p>
          <a:p>
            <a:endParaRPr lang="en-GB" dirty="0"/>
          </a:p>
        </p:txBody>
      </p:sp>
      <p:sp>
        <p:nvSpPr>
          <p:cNvPr id="5" name="Slide Number Placeholder 4">
            <a:extLst>
              <a:ext uri="{FF2B5EF4-FFF2-40B4-BE49-F238E27FC236}">
                <a16:creationId xmlns:a16="http://schemas.microsoft.com/office/drawing/2014/main" id="{79F61F78-69F2-774D-86B4-38A1ECE83DFF}"/>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E51F85BD-2592-D152-D39E-A15266659CFF}"/>
              </a:ext>
            </a:extLst>
          </p:cNvPr>
          <p:cNvSpPr>
            <a:spLocks noChangeArrowheads="1"/>
          </p:cNvSpPr>
          <p:nvPr/>
        </p:nvSpPr>
        <p:spPr bwMode="auto">
          <a:xfrm>
            <a:off x="822754" y="3455168"/>
            <a:ext cx="3202214" cy="646331"/>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&gt;&gt;&gt; import </a:t>
            </a:r>
            <a:r>
              <a:rPr lang="fr-FR" altLang="en-US" dirty="0" err="1">
                <a:solidFill>
                  <a:srgbClr val="FFFF00"/>
                </a:solidFill>
                <a:latin typeface="Consolas" panose="020B0609020204030204" pitchFamily="49" charset="0"/>
                <a:cs typeface="Consolas" panose="020B0609020204030204" pitchFamily="49" charset="0"/>
              </a:rPr>
              <a:t>sys</a:t>
            </a:r>
            <a:endParaRPr lang="fr-FR" altLang="en-US" dirty="0">
              <a:solidFill>
                <a:srgbClr val="FFFF00"/>
              </a:solidFill>
              <a:latin typeface="Consolas" panose="020B0609020204030204" pitchFamily="49" charset="0"/>
              <a:cs typeface="Consolas" panose="020B0609020204030204" pitchFamily="49" charset="0"/>
            </a:endParaRPr>
          </a:p>
          <a:p>
            <a:r>
              <a:rPr lang="fr-FR" altLang="en-US" dirty="0">
                <a:solidFill>
                  <a:schemeClr val="bg1"/>
                </a:solidFill>
                <a:latin typeface="Consolas" panose="020B0609020204030204" pitchFamily="49" charset="0"/>
                <a:cs typeface="Consolas" panose="020B0609020204030204" pitchFamily="49" charset="0"/>
              </a:rPr>
              <a:t>&gt;&gt;&gt;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rgbClr val="FFFF00"/>
                </a:solidFill>
                <a:latin typeface="Consolas" panose="020B0609020204030204" pitchFamily="49" charset="0"/>
                <a:cs typeface="Consolas" panose="020B0609020204030204" pitchFamily="49" charset="0"/>
              </a:rPr>
              <a:t>sys</a:t>
            </a:r>
            <a:r>
              <a:rPr lang="fr-FR" altLang="en-US" dirty="0" err="1">
                <a:solidFill>
                  <a:schemeClr val="bg1"/>
                </a:solidFill>
                <a:latin typeface="Consolas" panose="020B0609020204030204" pitchFamily="49" charset="0"/>
                <a:cs typeface="Consolas" panose="020B0609020204030204" pitchFamily="49" charset="0"/>
              </a:rPr>
              <a:t>.platform</a:t>
            </a:r>
            <a:r>
              <a:rPr lang="fr-FR"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463C5F26-923A-72CD-A0AD-2B0B9D5DE7BF}"/>
              </a:ext>
            </a:extLst>
          </p:cNvPr>
          <p:cNvSpPr>
            <a:spLocks noChangeArrowheads="1"/>
          </p:cNvSpPr>
          <p:nvPr/>
        </p:nvSpPr>
        <p:spPr bwMode="auto">
          <a:xfrm>
            <a:off x="4287064" y="3455168"/>
            <a:ext cx="3228818" cy="646331"/>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&gt;&gt;&gt; </a:t>
            </a:r>
            <a:r>
              <a:rPr lang="fr-FR" altLang="en-US" dirty="0" err="1">
                <a:solidFill>
                  <a:schemeClr val="bg1"/>
                </a:solidFill>
                <a:latin typeface="Consolas" panose="020B0609020204030204" pitchFamily="49" charset="0"/>
                <a:cs typeface="Consolas" panose="020B0609020204030204" pitchFamily="49" charset="0"/>
              </a:rPr>
              <a:t>from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sys</a:t>
            </a:r>
            <a:r>
              <a:rPr lang="fr-FR" altLang="en-US" dirty="0">
                <a:solidFill>
                  <a:schemeClr val="bg1"/>
                </a:solidFill>
                <a:latin typeface="Consolas" panose="020B0609020204030204" pitchFamily="49" charset="0"/>
                <a:cs typeface="Consolas" panose="020B0609020204030204" pitchFamily="49" charset="0"/>
              </a:rPr>
              <a:t> import *</a:t>
            </a:r>
          </a:p>
          <a:p>
            <a:r>
              <a:rPr lang="fr-FR" altLang="en-US" dirty="0">
                <a:solidFill>
                  <a:schemeClr val="bg1"/>
                </a:solidFill>
                <a:latin typeface="Consolas" panose="020B0609020204030204" pitchFamily="49" charset="0"/>
                <a:cs typeface="Consolas" panose="020B0609020204030204" pitchFamily="49" charset="0"/>
              </a:rPr>
              <a:t>&gt;&gt;&gt;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(platform)</a:t>
            </a:r>
          </a:p>
        </p:txBody>
      </p:sp>
      <p:sp>
        <p:nvSpPr>
          <p:cNvPr id="10" name="Rectangle 4">
            <a:extLst>
              <a:ext uri="{FF2B5EF4-FFF2-40B4-BE49-F238E27FC236}">
                <a16:creationId xmlns:a16="http://schemas.microsoft.com/office/drawing/2014/main" id="{369A5B08-807C-3AA2-A234-D53F7A12CD9D}"/>
              </a:ext>
            </a:extLst>
          </p:cNvPr>
          <p:cNvSpPr>
            <a:spLocks noChangeArrowheads="1"/>
          </p:cNvSpPr>
          <p:nvPr/>
        </p:nvSpPr>
        <p:spPr bwMode="auto">
          <a:xfrm>
            <a:off x="1829751" y="6168442"/>
            <a:ext cx="3202214" cy="369332"/>
          </a:xfrm>
          <a:prstGeom prst="rect">
            <a:avLst/>
          </a:prstGeom>
          <a:solidFill>
            <a:schemeClr val="tx1"/>
          </a:solidFill>
        </p:spPr>
        <p:txBody>
          <a:bodyPr wrap="square" rtlCol="0">
            <a:spAutoFit/>
          </a:bodyPr>
          <a:lstStyle/>
          <a:p>
            <a:r>
              <a:rPr lang="fr-FR" altLang="en-US" dirty="0">
                <a:solidFill>
                  <a:schemeClr val="bg1"/>
                </a:solidFill>
                <a:latin typeface="Consolas" panose="020B0609020204030204" pitchFamily="49" charset="0"/>
                <a:cs typeface="Consolas" panose="020B0609020204030204" pitchFamily="49" charset="0"/>
              </a:rPr>
              <a:t>&gt;&gt;&gt; help(__builtins__)</a:t>
            </a:r>
          </a:p>
        </p:txBody>
      </p:sp>
    </p:spTree>
    <p:extLst>
      <p:ext uri="{BB962C8B-B14F-4D97-AF65-F5344CB8AC3E}">
        <p14:creationId xmlns:p14="http://schemas.microsoft.com/office/powerpoint/2010/main" val="3464718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41DAA-DB2C-4FA4-4EB5-10C4B3AF8BCC}"/>
              </a:ext>
            </a:extLst>
          </p:cNvPr>
          <p:cNvSpPr>
            <a:spLocks noGrp="1"/>
          </p:cNvSpPr>
          <p:nvPr>
            <p:ph type="ctrTitle"/>
          </p:nvPr>
        </p:nvSpPr>
        <p:spPr/>
        <p:txBody>
          <a:bodyPr/>
          <a:lstStyle/>
          <a:p>
            <a:r>
              <a:rPr lang="en-GB" dirty="0"/>
              <a:t>Function and </a:t>
            </a:r>
            <a:r>
              <a:rPr lang="en-GB" dirty="0" err="1"/>
              <a:t>builtins</a:t>
            </a:r>
            <a:endParaRPr lang="en-GB" dirty="0"/>
          </a:p>
        </p:txBody>
      </p:sp>
      <p:sp>
        <p:nvSpPr>
          <p:cNvPr id="3" name="Text Placeholder 2">
            <a:extLst>
              <a:ext uri="{FF2B5EF4-FFF2-40B4-BE49-F238E27FC236}">
                <a16:creationId xmlns:a16="http://schemas.microsoft.com/office/drawing/2014/main" id="{AE449141-1DAB-22C4-C37D-EE4B3C27B39A}"/>
              </a:ext>
            </a:extLst>
          </p:cNvPr>
          <p:cNvSpPr>
            <a:spLocks noGrp="1"/>
          </p:cNvSpPr>
          <p:nvPr>
            <p:ph type="body" sz="quarter" idx="14"/>
          </p:nvPr>
        </p:nvSpPr>
        <p:spPr/>
        <p:txBody>
          <a:bodyPr/>
          <a:lstStyle/>
          <a:p>
            <a:r>
              <a:rPr lang="en-GB" b="1" dirty="0"/>
              <a:t>A function is a named block of program code</a:t>
            </a:r>
          </a:p>
          <a:p>
            <a:pPr marL="285750" indent="-285750">
              <a:buFont typeface="Arial" panose="020B0604020202020204" pitchFamily="34" charset="0"/>
              <a:buChar char="•"/>
            </a:pPr>
            <a:r>
              <a:rPr lang="en-GB" dirty="0"/>
              <a:t>It can be passed values, which might be altered and can return a value</a:t>
            </a:r>
          </a:p>
          <a:p>
            <a:pPr marL="285750" indent="-285750">
              <a:buFont typeface="Arial" panose="020B0604020202020204" pitchFamily="34" charset="0"/>
              <a:buChar char="•"/>
            </a:pPr>
            <a:r>
              <a:rPr lang="en-GB" dirty="0"/>
              <a:t>We can write our own functions</a:t>
            </a:r>
          </a:p>
          <a:p>
            <a:endParaRPr lang="en-GB" dirty="0"/>
          </a:p>
          <a:p>
            <a:r>
              <a:rPr lang="en-GB" b="1" dirty="0"/>
              <a:t>Python includes many built-in functions in the compiler</a:t>
            </a:r>
          </a:p>
          <a:p>
            <a:pPr marL="285750" indent="-285750">
              <a:buFont typeface="Arial" panose="020B0604020202020204" pitchFamily="34" charset="0"/>
              <a:buChar char="•"/>
            </a:pPr>
            <a:r>
              <a:rPr lang="en-GB" dirty="0"/>
              <a:t>Called (remarkably) </a:t>
            </a:r>
            <a:r>
              <a:rPr lang="en-GB" b="1" dirty="0" err="1"/>
              <a:t>builtins</a:t>
            </a:r>
            <a:r>
              <a:rPr lang="en-GB" dirty="0"/>
              <a:t> or </a:t>
            </a:r>
            <a:r>
              <a:rPr lang="en-GB" b="1" dirty="0"/>
              <a:t>__</a:t>
            </a:r>
            <a:r>
              <a:rPr lang="en-GB" b="1" dirty="0" err="1"/>
              <a:t>builtins</a:t>
            </a:r>
            <a:r>
              <a:rPr lang="en-GB" b="1" dirty="0"/>
              <a:t>__</a:t>
            </a:r>
            <a:r>
              <a:rPr lang="en-GB" dirty="0"/>
              <a:t> and viewed as a module</a:t>
            </a:r>
          </a:p>
          <a:p>
            <a:pPr marL="285750" indent="-285750">
              <a:buFont typeface="Arial" panose="020B0604020202020204" pitchFamily="34" charset="0"/>
              <a:buChar char="•"/>
            </a:pPr>
            <a:r>
              <a:rPr lang="en-GB" dirty="0"/>
              <a:t>Always available - no need to import</a:t>
            </a:r>
          </a:p>
          <a:p>
            <a:pPr marL="285750" indent="-285750">
              <a:buFont typeface="Arial" panose="020B0604020202020204" pitchFamily="34" charset="0"/>
              <a:buChar char="•"/>
            </a:pPr>
            <a:r>
              <a:rPr lang="en-GB" dirty="0"/>
              <a:t>Examples</a:t>
            </a:r>
            <a:r>
              <a:rPr lang="en-GB" b="1" dirty="0"/>
              <a:t>: print(), </a:t>
            </a:r>
            <a:r>
              <a:rPr lang="en-GB" b="1" dirty="0" err="1"/>
              <a:t>len</a:t>
            </a:r>
            <a:r>
              <a:rPr lang="en-GB" b="1" dirty="0"/>
              <a:t>(), str(), list()</a:t>
            </a:r>
            <a:r>
              <a:rPr lang="en-GB" dirty="0"/>
              <a:t> and </a:t>
            </a:r>
            <a:r>
              <a:rPr lang="en-GB" b="1" dirty="0"/>
              <a:t>set()</a:t>
            </a:r>
          </a:p>
          <a:p>
            <a:pPr marL="285750" indent="-285750">
              <a:buFont typeface="Arial" panose="020B0604020202020204" pitchFamily="34" charset="0"/>
              <a:buChar char="•"/>
            </a:pPr>
            <a:r>
              <a:rPr lang="en-GB" dirty="0"/>
              <a:t>See the online documentation</a:t>
            </a:r>
          </a:p>
          <a:p>
            <a:pPr marL="971550" lvl="1" indent="-285750"/>
            <a:r>
              <a:rPr lang="en-GB" dirty="0"/>
              <a:t>The Python Standard Library &gt; Built-in Functions</a:t>
            </a:r>
          </a:p>
          <a:p>
            <a:pPr marL="971550" lvl="1" indent="-285750"/>
            <a:r>
              <a:rPr lang="en-GB" dirty="0"/>
              <a:t>Summary list at the end of this chapter</a:t>
            </a:r>
          </a:p>
          <a:p>
            <a:endParaRPr lang="en-GB" dirty="0"/>
          </a:p>
          <a:p>
            <a:endParaRPr lang="en-GB" dirty="0"/>
          </a:p>
        </p:txBody>
      </p:sp>
      <p:sp>
        <p:nvSpPr>
          <p:cNvPr id="4" name="Slide Number Placeholder 3">
            <a:extLst>
              <a:ext uri="{FF2B5EF4-FFF2-40B4-BE49-F238E27FC236}">
                <a16:creationId xmlns:a16="http://schemas.microsoft.com/office/drawing/2014/main" id="{3824079E-4761-7F7C-7568-0067A4346047}"/>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5" name="Rectangle 4">
            <a:extLst>
              <a:ext uri="{FF2B5EF4-FFF2-40B4-BE49-F238E27FC236}">
                <a16:creationId xmlns:a16="http://schemas.microsoft.com/office/drawing/2014/main" id="{E72FC02C-947B-177C-540E-D924B6885429}"/>
              </a:ext>
            </a:extLst>
          </p:cNvPr>
          <p:cNvSpPr>
            <a:spLocks noChangeArrowheads="1"/>
          </p:cNvSpPr>
          <p:nvPr/>
        </p:nvSpPr>
        <p:spPr bwMode="auto">
          <a:xfrm>
            <a:off x="810054" y="2909520"/>
            <a:ext cx="4333446" cy="369332"/>
          </a:xfrm>
          <a:prstGeom prst="rect">
            <a:avLst/>
          </a:prstGeom>
          <a:solidFill>
            <a:schemeClr val="tx1"/>
          </a:solidFill>
        </p:spPr>
        <p:txBody>
          <a:bodyPr wrap="square" rtlCol="0">
            <a:spAutoFit/>
          </a:bodyPr>
          <a:lstStyle/>
          <a:p>
            <a:r>
              <a:rPr lang="en-GB" altLang="en-US" dirty="0" err="1">
                <a:solidFill>
                  <a:schemeClr val="bg1"/>
                </a:solidFill>
                <a:latin typeface="Consolas" panose="020B0609020204030204" pitchFamily="49" charset="0"/>
                <a:cs typeface="Consolas" panose="020B0609020204030204" pitchFamily="49" charset="0"/>
              </a:rPr>
              <a:t>lhs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function_name</a:t>
            </a:r>
            <a:r>
              <a:rPr lang="en-GB" altLang="en-US" dirty="0">
                <a:solidFill>
                  <a:schemeClr val="bg1"/>
                </a:solidFill>
                <a:latin typeface="Consolas" panose="020B0609020204030204" pitchFamily="49" charset="0"/>
                <a:cs typeface="Consolas" panose="020B0609020204030204" pitchFamily="49" charset="0"/>
              </a:rPr>
              <a:t>(arg1, arg2,…)</a:t>
            </a:r>
          </a:p>
        </p:txBody>
      </p:sp>
    </p:spTree>
    <p:extLst>
      <p:ext uri="{BB962C8B-B14F-4D97-AF65-F5344CB8AC3E}">
        <p14:creationId xmlns:p14="http://schemas.microsoft.com/office/powerpoint/2010/main" val="492873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E70241-6961-343A-3CD3-3CAE53256383}"/>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Describe what Python is and why it’s widely used</a:t>
            </a:r>
          </a:p>
          <a:p>
            <a:pPr marL="285750" indent="-285750">
              <a:buFont typeface="Arial" panose="020B0604020202020204" pitchFamily="34" charset="0"/>
              <a:buChar char="•"/>
            </a:pPr>
            <a:r>
              <a:rPr lang="en-GB" dirty="0"/>
              <a:t>Compare Python versions and popular implementations</a:t>
            </a:r>
          </a:p>
          <a:p>
            <a:pPr marL="285750" indent="-285750">
              <a:buFont typeface="Arial" panose="020B0604020202020204" pitchFamily="34" charset="0"/>
              <a:buChar char="•"/>
            </a:pPr>
            <a:r>
              <a:rPr lang="en-GB" dirty="0"/>
              <a:t>Understand the philosophy behind Python via the Zen of Python</a:t>
            </a:r>
          </a:p>
          <a:p>
            <a:pPr marL="285750" indent="-285750">
              <a:buFont typeface="Arial" panose="020B0604020202020204" pitchFamily="34" charset="0"/>
              <a:buChar char="•"/>
            </a:pPr>
            <a:r>
              <a:rPr lang="en-GB" dirty="0"/>
              <a:t>Discuss Python’s performance and community support</a:t>
            </a:r>
          </a:p>
          <a:p>
            <a:pPr marL="285750" indent="-285750">
              <a:buFont typeface="Arial" panose="020B0604020202020204" pitchFamily="34" charset="0"/>
              <a:buChar char="•"/>
            </a:pPr>
            <a:r>
              <a:rPr lang="en-GB" dirty="0"/>
              <a:t>Run Python interactively, via scripts, or through IDEs</a:t>
            </a:r>
          </a:p>
          <a:p>
            <a:pPr marL="285750" indent="-285750">
              <a:buFont typeface="Arial" panose="020B0604020202020204" pitchFamily="34" charset="0"/>
              <a:buChar char="•"/>
            </a:pPr>
            <a:r>
              <a:rPr lang="en-GB" dirty="0"/>
              <a:t>Access help, use PEPs, and explore built-in documentation</a:t>
            </a:r>
          </a:p>
          <a:p>
            <a:pPr marL="285750" indent="-285750">
              <a:buFont typeface="Arial" panose="020B0604020202020204" pitchFamily="34" charset="0"/>
              <a:buChar char="•"/>
            </a:pPr>
            <a:r>
              <a:rPr lang="en-GB" dirty="0"/>
              <a:t>Understand the structure of a Python script</a:t>
            </a:r>
          </a:p>
          <a:p>
            <a:pPr marL="285750" indent="-285750">
              <a:buFont typeface="Arial" panose="020B0604020202020204" pitchFamily="34" charset="0"/>
              <a:buChar char="•"/>
            </a:pPr>
            <a:r>
              <a:rPr lang="en-GB" dirty="0"/>
              <a:t>Use modules, functions, and built-in features effectively</a:t>
            </a:r>
          </a:p>
        </p:txBody>
      </p:sp>
      <p:pic>
        <p:nvPicPr>
          <p:cNvPr id="2" name="Picture 1" descr="A cartoon snake with black background&#10;&#10;AI-generated content may be incorrect.">
            <a:extLst>
              <a:ext uri="{FF2B5EF4-FFF2-40B4-BE49-F238E27FC236}">
                <a16:creationId xmlns:a16="http://schemas.microsoft.com/office/drawing/2014/main" id="{4CE2B009-B954-072A-9365-222BC102D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642" y="4776410"/>
            <a:ext cx="2280696" cy="2036205"/>
          </a:xfrm>
          <a:prstGeom prst="rect">
            <a:avLst/>
          </a:prstGeom>
        </p:spPr>
      </p:pic>
    </p:spTree>
    <p:extLst>
      <p:ext uri="{BB962C8B-B14F-4D97-AF65-F5344CB8AC3E}">
        <p14:creationId xmlns:p14="http://schemas.microsoft.com/office/powerpoint/2010/main" val="139636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18E4AE-82A6-45FA-0D73-B4AF5AF0A2C1}"/>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10961B39-4B84-B77F-BABA-CCDBD62B1744}"/>
              </a:ext>
            </a:extLst>
          </p:cNvPr>
          <p:cNvSpPr>
            <a:spLocks noGrp="1"/>
          </p:cNvSpPr>
          <p:nvPr>
            <p:ph type="body" sz="quarter" idx="13"/>
          </p:nvPr>
        </p:nvSpPr>
        <p:spPr/>
        <p:txBody>
          <a:bodyPr/>
          <a:lstStyle/>
          <a:p>
            <a:pPr marL="263525" indent="-263525">
              <a:buFont typeface="+mj-lt"/>
              <a:buAutoNum type="arabicPeriod"/>
            </a:pPr>
            <a:r>
              <a:rPr lang="en-GB" b="1" dirty="0"/>
              <a:t>Which of the following is NOT a valid way to run a Python program?</a:t>
            </a:r>
          </a:p>
          <a:p>
            <a:pPr marL="538163" indent="-274638">
              <a:buFont typeface="+mj-lt"/>
              <a:buAutoNum type="alphaLcPeriod"/>
            </a:pPr>
            <a:r>
              <a:rPr lang="en-GB" dirty="0"/>
              <a:t>From the command line as a script</a:t>
            </a:r>
          </a:p>
          <a:p>
            <a:pPr marL="538163" indent="-274638">
              <a:buFont typeface="+mj-lt"/>
              <a:buAutoNum type="alphaLcPeriod"/>
            </a:pPr>
            <a:r>
              <a:rPr lang="en-GB" dirty="0"/>
              <a:t>Interactively via the REPL</a:t>
            </a:r>
          </a:p>
          <a:p>
            <a:pPr marL="538163" indent="-274638">
              <a:buFont typeface="+mj-lt"/>
              <a:buAutoNum type="alphaLcPeriod"/>
            </a:pPr>
            <a:r>
              <a:rPr lang="en-GB" dirty="0"/>
              <a:t>Using an IDE like </a:t>
            </a:r>
            <a:r>
              <a:rPr lang="en-GB" dirty="0" err="1"/>
              <a:t>VSCode</a:t>
            </a:r>
            <a:r>
              <a:rPr lang="en-GB" dirty="0"/>
              <a:t> or PyCharm</a:t>
            </a:r>
          </a:p>
          <a:p>
            <a:pPr marL="538163" indent="-274638">
              <a:buFont typeface="+mj-lt"/>
              <a:buAutoNum type="alphaLcPeriod"/>
            </a:pPr>
            <a:r>
              <a:rPr lang="en-GB" dirty="0"/>
              <a:t>Compiled as a .java file</a:t>
            </a:r>
          </a:p>
          <a:p>
            <a:pPr marL="263525" indent="-263525">
              <a:buFont typeface="+mj-lt"/>
              <a:buAutoNum type="arabicPeriod" startAt="2"/>
            </a:pPr>
            <a:r>
              <a:rPr lang="en-GB" b="1" dirty="0"/>
              <a:t>What does the import statement in Python do?</a:t>
            </a:r>
          </a:p>
          <a:p>
            <a:pPr marL="538163" indent="-274638">
              <a:buFont typeface="+mj-lt"/>
              <a:buAutoNum type="alphaLcPeriod"/>
            </a:pPr>
            <a:r>
              <a:rPr lang="en-GB" dirty="0"/>
              <a:t>Compiles the script into machine code</a:t>
            </a:r>
          </a:p>
          <a:p>
            <a:pPr marL="538163" indent="-274638">
              <a:buFont typeface="+mj-lt"/>
              <a:buAutoNum type="alphaLcPeriod"/>
            </a:pPr>
            <a:r>
              <a:rPr lang="en-GB" dirty="0"/>
              <a:t>Loads a built-in function into memory</a:t>
            </a:r>
          </a:p>
          <a:p>
            <a:pPr marL="538163" indent="-274638">
              <a:buFont typeface="+mj-lt"/>
              <a:buAutoNum type="alphaLcPeriod"/>
            </a:pPr>
            <a:r>
              <a:rPr lang="en-GB" dirty="0"/>
              <a:t>Imports an external module into the program</a:t>
            </a:r>
          </a:p>
          <a:p>
            <a:pPr marL="538163" indent="-274638">
              <a:buFont typeface="+mj-lt"/>
              <a:buAutoNum type="alphaLcPeriod"/>
            </a:pPr>
            <a:r>
              <a:rPr lang="en-GB" dirty="0"/>
              <a:t>Executes the main function of the script</a:t>
            </a:r>
          </a:p>
        </p:txBody>
      </p:sp>
      <p:sp>
        <p:nvSpPr>
          <p:cNvPr id="4" name="Slide Number Placeholder 3">
            <a:extLst>
              <a:ext uri="{FF2B5EF4-FFF2-40B4-BE49-F238E27FC236}">
                <a16:creationId xmlns:a16="http://schemas.microsoft.com/office/drawing/2014/main" id="{FF6959B3-3A00-074D-BFB3-A063FD264398}"/>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799589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6B97D-6869-3C93-81DB-072FC73213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3BA7ECF-20D0-2766-A3F4-B02A6BADB71F}"/>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2B52827E-12E7-5DBA-A86E-EF45BCE906A4}"/>
              </a:ext>
            </a:extLst>
          </p:cNvPr>
          <p:cNvSpPr>
            <a:spLocks noGrp="1"/>
          </p:cNvSpPr>
          <p:nvPr>
            <p:ph type="body" sz="quarter" idx="13"/>
          </p:nvPr>
        </p:nvSpPr>
        <p:spPr/>
        <p:txBody>
          <a:bodyPr/>
          <a:lstStyle/>
          <a:p>
            <a:pPr marL="342900" indent="-342900">
              <a:buFont typeface="+mj-lt"/>
              <a:buAutoNum type="arabicPeriod" startAt="3"/>
            </a:pPr>
            <a:r>
              <a:rPr lang="en-GB" b="1" dirty="0"/>
              <a:t>Why is proper indentation important in Python?</a:t>
            </a:r>
          </a:p>
          <a:p>
            <a:pPr marL="538163" indent="-274638">
              <a:buFont typeface="+mj-lt"/>
              <a:buAutoNum type="alphaLcPeriod"/>
            </a:pPr>
            <a:r>
              <a:rPr lang="en-GB" dirty="0"/>
              <a:t>It helps the compiler optimize the code</a:t>
            </a:r>
          </a:p>
          <a:p>
            <a:pPr marL="538163" indent="-274638">
              <a:buFont typeface="+mj-lt"/>
              <a:buAutoNum type="alphaLcPeriod"/>
            </a:pPr>
            <a:r>
              <a:rPr lang="en-GB" dirty="0"/>
              <a:t>It is required to define code blocks</a:t>
            </a:r>
          </a:p>
          <a:p>
            <a:pPr marL="538163" indent="-274638">
              <a:buFont typeface="+mj-lt"/>
              <a:buAutoNum type="alphaLcPeriod"/>
            </a:pPr>
            <a:r>
              <a:rPr lang="en-GB" dirty="0"/>
              <a:t>It improves speed and memory usage</a:t>
            </a:r>
          </a:p>
          <a:p>
            <a:pPr marL="538163" indent="-274638">
              <a:buFont typeface="+mj-lt"/>
              <a:buAutoNum type="alphaLcPeriod"/>
            </a:pPr>
            <a:r>
              <a:rPr lang="en-GB" dirty="0"/>
              <a:t>It’s only needed for comments</a:t>
            </a:r>
          </a:p>
          <a:p>
            <a:pPr marL="263525" indent="-263525">
              <a:buFont typeface="+mj-lt"/>
              <a:buAutoNum type="arabicPeriod" startAt="4"/>
            </a:pPr>
            <a:r>
              <a:rPr lang="en-GB" b="1" dirty="0"/>
              <a:t>Which of the following is true about Python’s built-in functions?</a:t>
            </a:r>
          </a:p>
          <a:p>
            <a:pPr marL="538163" indent="-274638">
              <a:buFont typeface="+mj-lt"/>
              <a:buAutoNum type="alphaLcPeriod"/>
            </a:pPr>
            <a:r>
              <a:rPr lang="en-GB" dirty="0"/>
              <a:t>They must be imported from external modules</a:t>
            </a:r>
          </a:p>
          <a:p>
            <a:pPr marL="538163" indent="-274638">
              <a:buFont typeface="+mj-lt"/>
              <a:buAutoNum type="alphaLcPeriod"/>
            </a:pPr>
            <a:r>
              <a:rPr lang="en-GB" dirty="0"/>
              <a:t>They are slow and memory-intensive</a:t>
            </a:r>
          </a:p>
          <a:p>
            <a:pPr marL="538163" indent="-274638">
              <a:buFont typeface="+mj-lt"/>
              <a:buAutoNum type="alphaLcPeriod"/>
            </a:pPr>
            <a:r>
              <a:rPr lang="en-GB" dirty="0"/>
              <a:t>They are available by default and run quickly</a:t>
            </a:r>
          </a:p>
          <a:p>
            <a:pPr marL="538163" indent="-274638">
              <a:buFont typeface="+mj-lt"/>
              <a:buAutoNum type="alphaLcPeriod"/>
            </a:pPr>
            <a:r>
              <a:rPr lang="en-GB" dirty="0"/>
              <a:t>They require internet access to use</a:t>
            </a:r>
          </a:p>
        </p:txBody>
      </p:sp>
      <p:sp>
        <p:nvSpPr>
          <p:cNvPr id="4" name="Slide Number Placeholder 3">
            <a:extLst>
              <a:ext uri="{FF2B5EF4-FFF2-40B4-BE49-F238E27FC236}">
                <a16:creationId xmlns:a16="http://schemas.microsoft.com/office/drawing/2014/main" id="{16F10095-644C-A178-274F-755DACCC16F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72083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3DFA-31DE-B302-3AED-820EFD168919}"/>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004394DA-327C-2C63-595C-3EDD3FD56CBF}"/>
              </a:ext>
            </a:extLst>
          </p:cNvPr>
          <p:cNvSpPr>
            <a:spLocks noGrp="1"/>
          </p:cNvSpPr>
          <p:nvPr>
            <p:ph type="body" sz="quarter" idx="13"/>
          </p:nvPr>
        </p:nvSpPr>
        <p:spPr/>
        <p:txBody>
          <a:bodyPr/>
          <a:lstStyle/>
          <a:p>
            <a:r>
              <a:rPr lang="en-GB" b="1" dirty="0"/>
              <a:t>Python is a fully functional, free programming language</a:t>
            </a:r>
          </a:p>
          <a:p>
            <a:r>
              <a:rPr lang="en-GB" b="1" dirty="0"/>
              <a:t>Extensive online documentation is available</a:t>
            </a:r>
          </a:p>
          <a:p>
            <a:r>
              <a:rPr lang="en-GB" b="1" dirty="0"/>
              <a:t>Python scripts can be run:</a:t>
            </a:r>
          </a:p>
          <a:p>
            <a:pPr marL="971550" lvl="1" indent="-285750"/>
            <a:r>
              <a:rPr lang="en-GB" dirty="0"/>
              <a:t>As standalone scripts</a:t>
            </a:r>
          </a:p>
          <a:p>
            <a:pPr marL="971550" lvl="1" indent="-285750"/>
            <a:r>
              <a:rPr lang="en-GB" dirty="0"/>
              <a:t>Interactively via the REPL</a:t>
            </a:r>
          </a:p>
          <a:p>
            <a:pPr marL="971550" lvl="1" indent="-285750"/>
            <a:r>
              <a:rPr lang="en-GB" dirty="0"/>
              <a:t>From an IDE like VS Code or PyCharm</a:t>
            </a:r>
          </a:p>
          <a:p>
            <a:r>
              <a:rPr lang="en-GB" b="1" dirty="0"/>
              <a:t>Python’s syntax is unique and whitespace-sensitive</a:t>
            </a:r>
          </a:p>
          <a:p>
            <a:pPr marL="971550" lvl="1" indent="-285750"/>
            <a:r>
              <a:rPr lang="en-GB" dirty="0"/>
              <a:t>Proper indentation is required — by design!</a:t>
            </a:r>
          </a:p>
          <a:p>
            <a:r>
              <a:rPr lang="en-GB" b="1" dirty="0"/>
              <a:t>External modules are commonly used</a:t>
            </a:r>
          </a:p>
          <a:p>
            <a:pPr marL="971550" lvl="1" indent="-285750"/>
            <a:r>
              <a:rPr lang="en-GB" dirty="0"/>
              <a:t>Load them with the import statement</a:t>
            </a:r>
          </a:p>
          <a:p>
            <a:r>
              <a:rPr lang="en-GB" b="1" dirty="0"/>
              <a:t>Built-in functions are:</a:t>
            </a:r>
          </a:p>
          <a:p>
            <a:pPr marL="971550" lvl="1" indent="-285750"/>
            <a:r>
              <a:rPr lang="en-GB" dirty="0"/>
              <a:t>Fast, always available and very useful</a:t>
            </a:r>
          </a:p>
        </p:txBody>
      </p:sp>
    </p:spTree>
    <p:extLst>
      <p:ext uri="{BB962C8B-B14F-4D97-AF65-F5344CB8AC3E}">
        <p14:creationId xmlns:p14="http://schemas.microsoft.com/office/powerpoint/2010/main" val="207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4D7FD-0A03-8261-D1B9-9FEF18696C85}"/>
              </a:ext>
            </a:extLst>
          </p:cNvPr>
          <p:cNvSpPr>
            <a:spLocks noGrp="1"/>
          </p:cNvSpPr>
          <p:nvPr>
            <p:ph type="ctrTitle"/>
          </p:nvPr>
        </p:nvSpPr>
        <p:spPr/>
        <p:txBody>
          <a:bodyPr/>
          <a:lstStyle/>
          <a:p>
            <a:r>
              <a:rPr lang="en-GB" dirty="0"/>
              <a:t>Python </a:t>
            </a:r>
            <a:r>
              <a:rPr lang="en-GB" dirty="0" err="1"/>
              <a:t>Builtin</a:t>
            </a:r>
            <a:r>
              <a:rPr lang="en-GB" dirty="0"/>
              <a:t> Functions (page 1 of 2)</a:t>
            </a:r>
          </a:p>
        </p:txBody>
      </p:sp>
      <p:graphicFrame>
        <p:nvGraphicFramePr>
          <p:cNvPr id="6" name="Content Placeholder 5">
            <a:extLst>
              <a:ext uri="{FF2B5EF4-FFF2-40B4-BE49-F238E27FC236}">
                <a16:creationId xmlns:a16="http://schemas.microsoft.com/office/drawing/2014/main" id="{C15F866A-64BC-EF9A-7522-FD18AC5857C7}"/>
              </a:ext>
            </a:extLst>
          </p:cNvPr>
          <p:cNvGraphicFramePr>
            <a:graphicFrameLocks noGrp="1"/>
          </p:cNvGraphicFramePr>
          <p:nvPr>
            <p:ph sz="quarter" idx="4"/>
            <p:extLst>
              <p:ext uri="{D42A27DB-BD31-4B8C-83A1-F6EECF244321}">
                <p14:modId xmlns:p14="http://schemas.microsoft.com/office/powerpoint/2010/main" val="1976031690"/>
              </p:ext>
            </p:extLst>
          </p:nvPr>
        </p:nvGraphicFramePr>
        <p:xfrm>
          <a:off x="1245369" y="1748790"/>
          <a:ext cx="9700682" cy="3977640"/>
        </p:xfrm>
        <a:graphic>
          <a:graphicData uri="http://schemas.openxmlformats.org/drawingml/2006/table">
            <a:tbl>
              <a:tblPr firstRow="1" bandRow="1">
                <a:tableStyleId>{7E9639D4-E3E2-4D34-9284-5A2195B3D0D7}</a:tableStyleId>
              </a:tblPr>
              <a:tblGrid>
                <a:gridCol w="2165350">
                  <a:extLst>
                    <a:ext uri="{9D8B030D-6E8A-4147-A177-3AD203B41FA5}">
                      <a16:colId xmlns:a16="http://schemas.microsoft.com/office/drawing/2014/main" val="2358993556"/>
                    </a:ext>
                  </a:extLst>
                </a:gridCol>
                <a:gridCol w="3767666">
                  <a:extLst>
                    <a:ext uri="{9D8B030D-6E8A-4147-A177-3AD203B41FA5}">
                      <a16:colId xmlns:a16="http://schemas.microsoft.com/office/drawing/2014/main" val="2036385182"/>
                    </a:ext>
                  </a:extLst>
                </a:gridCol>
                <a:gridCol w="3767666">
                  <a:extLst>
                    <a:ext uri="{9D8B030D-6E8A-4147-A177-3AD203B41FA5}">
                      <a16:colId xmlns:a16="http://schemas.microsoft.com/office/drawing/2014/main" val="2355456537"/>
                    </a:ext>
                  </a:extLst>
                </a:gridCol>
              </a:tblGrid>
              <a:tr h="370840">
                <a:tc>
                  <a:txBody>
                    <a:bodyPr/>
                    <a:lstStyle/>
                    <a:p>
                      <a:pPr algn="ct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extLst>
                  <a:ext uri="{0D108BD9-81ED-4DB2-BD59-A6C34878D82A}">
                    <a16:rowId xmlns:a16="http://schemas.microsoft.com/office/drawing/2014/main" val="1360019634"/>
                  </a:ext>
                </a:extLst>
              </a:tr>
              <a:tr h="370840">
                <a:tc>
                  <a:txBody>
                    <a:bodyPr/>
                    <a:lstStyle/>
                    <a:p>
                      <a:r>
                        <a:rPr lang="en-GB" b="1" dirty="0"/>
                        <a:t>abs</a:t>
                      </a:r>
                      <a:r>
                        <a:rPr lang="en-GB" dirty="0"/>
                        <a:t>(x) </a:t>
                      </a:r>
                    </a:p>
                  </a:txBody>
                  <a:tcPr>
                    <a:solidFill>
                      <a:schemeClr val="accent6">
                        <a:lumMod val="20000"/>
                        <a:lumOff val="80000"/>
                      </a:schemeClr>
                    </a:solidFill>
                  </a:tcPr>
                </a:tc>
                <a:tc>
                  <a:txBody>
                    <a:bodyPr/>
                    <a:lstStyle/>
                    <a:p>
                      <a:r>
                        <a:rPr lang="en-GB" b="1" dirty="0" err="1"/>
                        <a:t>bytearray</a:t>
                      </a:r>
                      <a:r>
                        <a:rPr lang="en-GB" dirty="0"/>
                        <a:t>([</a:t>
                      </a:r>
                      <a:r>
                        <a:rPr lang="en-GB" dirty="0" err="1"/>
                        <a:t>arg</a:t>
                      </a:r>
                      <a:r>
                        <a:rPr lang="en-GB" dirty="0"/>
                        <a:t>[, encoding[, errors]]]) </a:t>
                      </a:r>
                    </a:p>
                  </a:txBody>
                  <a:tcPr>
                    <a:solidFill>
                      <a:schemeClr val="bg1"/>
                    </a:solidFill>
                  </a:tcPr>
                </a:tc>
                <a:tc>
                  <a:txBody>
                    <a:bodyPr/>
                    <a:lstStyle/>
                    <a:p>
                      <a:r>
                        <a:rPr lang="en-GB" b="1" dirty="0" err="1"/>
                        <a:t>dir</a:t>
                      </a:r>
                      <a:r>
                        <a:rPr lang="en-GB" dirty="0"/>
                        <a:t>([object]) </a:t>
                      </a:r>
                    </a:p>
                  </a:txBody>
                  <a:tcPr>
                    <a:solidFill>
                      <a:schemeClr val="accent6">
                        <a:lumMod val="20000"/>
                        <a:lumOff val="80000"/>
                      </a:schemeClr>
                    </a:solidFill>
                  </a:tcPr>
                </a:tc>
                <a:extLst>
                  <a:ext uri="{0D108BD9-81ED-4DB2-BD59-A6C34878D82A}">
                    <a16:rowId xmlns:a16="http://schemas.microsoft.com/office/drawing/2014/main" val="2940586167"/>
                  </a:ext>
                </a:extLst>
              </a:tr>
              <a:tr h="370840">
                <a:tc>
                  <a:txBody>
                    <a:bodyPr/>
                    <a:lstStyle/>
                    <a:p>
                      <a:r>
                        <a:rPr lang="en-GB" b="1" dirty="0"/>
                        <a:t>all</a:t>
                      </a:r>
                      <a:r>
                        <a:rPr lang="en-GB" dirty="0"/>
                        <a:t>(</a:t>
                      </a:r>
                      <a:r>
                        <a:rPr lang="en-GB" dirty="0" err="1"/>
                        <a:t>iterable</a:t>
                      </a:r>
                      <a:r>
                        <a:rPr lang="en-GB" dirty="0"/>
                        <a:t>) </a:t>
                      </a:r>
                    </a:p>
                  </a:txBody>
                  <a:tcPr>
                    <a:solidFill>
                      <a:schemeClr val="accent6">
                        <a:lumMod val="20000"/>
                        <a:lumOff val="80000"/>
                      </a:schemeClr>
                    </a:solidFill>
                  </a:tcPr>
                </a:tc>
                <a:tc>
                  <a:txBody>
                    <a:bodyPr/>
                    <a:lstStyle/>
                    <a:p>
                      <a:r>
                        <a:rPr lang="en-GB" b="1" dirty="0"/>
                        <a:t>bytes</a:t>
                      </a:r>
                      <a:r>
                        <a:rPr lang="en-GB" dirty="0"/>
                        <a:t>([</a:t>
                      </a:r>
                      <a:r>
                        <a:rPr lang="en-GB" dirty="0" err="1"/>
                        <a:t>arg</a:t>
                      </a:r>
                      <a:r>
                        <a:rPr lang="en-GB" dirty="0"/>
                        <a:t>[, encoding[, errors]]]) </a:t>
                      </a:r>
                    </a:p>
                  </a:txBody>
                  <a:tcPr>
                    <a:solidFill>
                      <a:schemeClr val="bg1"/>
                    </a:solidFill>
                  </a:tcPr>
                </a:tc>
                <a:tc>
                  <a:txBody>
                    <a:bodyPr/>
                    <a:lstStyle/>
                    <a:p>
                      <a:r>
                        <a:rPr lang="en-GB" b="1" dirty="0" err="1"/>
                        <a:t>divmod</a:t>
                      </a:r>
                      <a:r>
                        <a:rPr lang="en-GB" dirty="0"/>
                        <a:t>(a, b) </a:t>
                      </a:r>
                    </a:p>
                  </a:txBody>
                  <a:tcPr>
                    <a:solidFill>
                      <a:schemeClr val="accent6">
                        <a:lumMod val="20000"/>
                        <a:lumOff val="80000"/>
                      </a:schemeClr>
                    </a:solidFill>
                  </a:tcPr>
                </a:tc>
                <a:extLst>
                  <a:ext uri="{0D108BD9-81ED-4DB2-BD59-A6C34878D82A}">
                    <a16:rowId xmlns:a16="http://schemas.microsoft.com/office/drawing/2014/main" val="2417032956"/>
                  </a:ext>
                </a:extLst>
              </a:tr>
              <a:tr h="370840">
                <a:tc>
                  <a:txBody>
                    <a:bodyPr/>
                    <a:lstStyle/>
                    <a:p>
                      <a:r>
                        <a:rPr lang="en-GB" b="1" dirty="0" err="1"/>
                        <a:t>aiter</a:t>
                      </a:r>
                      <a:r>
                        <a:rPr lang="en-GB" dirty="0"/>
                        <a:t>(</a:t>
                      </a:r>
                      <a:r>
                        <a:rPr lang="en-GB" dirty="0" err="1"/>
                        <a:t>iterable</a:t>
                      </a:r>
                      <a:r>
                        <a:rPr lang="en-GB" dirty="0"/>
                        <a:t>)</a:t>
                      </a:r>
                    </a:p>
                  </a:txBody>
                  <a:tcPr>
                    <a:solidFill>
                      <a:schemeClr val="accent6">
                        <a:lumMod val="20000"/>
                        <a:lumOff val="80000"/>
                      </a:schemeClr>
                    </a:solidFill>
                  </a:tcPr>
                </a:tc>
                <a:tc>
                  <a:txBody>
                    <a:bodyPr/>
                    <a:lstStyle/>
                    <a:p>
                      <a:r>
                        <a:rPr lang="en-GB" b="1" dirty="0"/>
                        <a:t>callable</a:t>
                      </a:r>
                      <a:r>
                        <a:rPr lang="en-GB" dirty="0"/>
                        <a:t>(object)</a:t>
                      </a:r>
                    </a:p>
                  </a:txBody>
                  <a:tcPr>
                    <a:solidFill>
                      <a:schemeClr val="bg1"/>
                    </a:solidFill>
                  </a:tcPr>
                </a:tc>
                <a:tc>
                  <a:txBody>
                    <a:bodyPr/>
                    <a:lstStyle/>
                    <a:p>
                      <a:r>
                        <a:rPr lang="en-GB" b="1" dirty="0"/>
                        <a:t>enumerate</a:t>
                      </a:r>
                      <a:r>
                        <a:rPr lang="en-GB" dirty="0"/>
                        <a:t>(</a:t>
                      </a:r>
                      <a:r>
                        <a:rPr lang="en-GB" dirty="0" err="1"/>
                        <a:t>iterable</a:t>
                      </a:r>
                      <a:r>
                        <a:rPr lang="en-GB" dirty="0"/>
                        <a:t>[, start=0]) </a:t>
                      </a:r>
                    </a:p>
                  </a:txBody>
                  <a:tcPr>
                    <a:solidFill>
                      <a:schemeClr val="accent6">
                        <a:lumMod val="20000"/>
                        <a:lumOff val="80000"/>
                      </a:schemeClr>
                    </a:solidFill>
                  </a:tcPr>
                </a:tc>
                <a:extLst>
                  <a:ext uri="{0D108BD9-81ED-4DB2-BD59-A6C34878D82A}">
                    <a16:rowId xmlns:a16="http://schemas.microsoft.com/office/drawing/2014/main" val="2556945444"/>
                  </a:ext>
                </a:extLst>
              </a:tr>
              <a:tr h="370840">
                <a:tc>
                  <a:txBody>
                    <a:bodyPr/>
                    <a:lstStyle/>
                    <a:p>
                      <a:r>
                        <a:rPr lang="en-GB" b="1" dirty="0"/>
                        <a:t>any</a:t>
                      </a:r>
                      <a:r>
                        <a:rPr lang="en-GB" dirty="0"/>
                        <a:t>(</a:t>
                      </a:r>
                      <a:r>
                        <a:rPr lang="en-GB" dirty="0" err="1"/>
                        <a:t>iterable</a:t>
                      </a:r>
                      <a:r>
                        <a:rPr lang="en-GB" dirty="0"/>
                        <a:t>) </a:t>
                      </a:r>
                    </a:p>
                  </a:txBody>
                  <a:tcPr>
                    <a:solidFill>
                      <a:schemeClr val="accent6">
                        <a:lumMod val="20000"/>
                        <a:lumOff val="80000"/>
                      </a:schemeClr>
                    </a:solidFill>
                  </a:tcPr>
                </a:tc>
                <a:tc>
                  <a:txBody>
                    <a:bodyPr/>
                    <a:lstStyle/>
                    <a:p>
                      <a:r>
                        <a:rPr lang="en-GB" b="1" dirty="0"/>
                        <a:t>chr</a:t>
                      </a:r>
                      <a:r>
                        <a:rPr lang="en-GB" dirty="0"/>
                        <a:t>(</a:t>
                      </a:r>
                      <a:r>
                        <a:rPr lang="en-GB" dirty="0" err="1"/>
                        <a:t>i</a:t>
                      </a:r>
                      <a:r>
                        <a:rPr lang="en-GB" dirty="0"/>
                        <a:t>) </a:t>
                      </a:r>
                    </a:p>
                  </a:txBody>
                  <a:tcPr>
                    <a:solidFill>
                      <a:schemeClr val="bg1"/>
                    </a:solidFill>
                  </a:tcPr>
                </a:tc>
                <a:tc>
                  <a:txBody>
                    <a:bodyPr/>
                    <a:lstStyle/>
                    <a:p>
                      <a:r>
                        <a:rPr lang="en-GB" b="1" dirty="0"/>
                        <a:t>eval</a:t>
                      </a:r>
                      <a:r>
                        <a:rPr lang="en-GB" dirty="0"/>
                        <a:t>(expression[, </a:t>
                      </a:r>
                      <a:r>
                        <a:rPr lang="en-GB" dirty="0" err="1"/>
                        <a:t>globals</a:t>
                      </a:r>
                      <a:r>
                        <a:rPr lang="en-GB" dirty="0"/>
                        <a:t>[, locals]]) </a:t>
                      </a:r>
                    </a:p>
                  </a:txBody>
                  <a:tcPr>
                    <a:solidFill>
                      <a:schemeClr val="accent6">
                        <a:lumMod val="20000"/>
                        <a:lumOff val="80000"/>
                      </a:schemeClr>
                    </a:solidFill>
                  </a:tcPr>
                </a:tc>
                <a:extLst>
                  <a:ext uri="{0D108BD9-81ED-4DB2-BD59-A6C34878D82A}">
                    <a16:rowId xmlns:a16="http://schemas.microsoft.com/office/drawing/2014/main" val="3116894628"/>
                  </a:ext>
                </a:extLst>
              </a:tr>
              <a:tr h="370840">
                <a:tc>
                  <a:txBody>
                    <a:bodyPr/>
                    <a:lstStyle/>
                    <a:p>
                      <a:r>
                        <a:rPr lang="en-GB" b="1" dirty="0" err="1"/>
                        <a:t>anext</a:t>
                      </a:r>
                      <a:r>
                        <a:rPr lang="en-GB" dirty="0"/>
                        <a:t>(</a:t>
                      </a:r>
                      <a:r>
                        <a:rPr lang="en-GB" dirty="0" err="1"/>
                        <a:t>iterable</a:t>
                      </a:r>
                      <a:r>
                        <a:rPr lang="en-GB" dirty="0"/>
                        <a:t>)</a:t>
                      </a:r>
                    </a:p>
                  </a:txBody>
                  <a:tcPr>
                    <a:solidFill>
                      <a:schemeClr val="accent6">
                        <a:lumMod val="20000"/>
                        <a:lumOff val="80000"/>
                      </a:schemeClr>
                    </a:solidFill>
                  </a:tcPr>
                </a:tc>
                <a:tc>
                  <a:txBody>
                    <a:bodyPr/>
                    <a:lstStyle/>
                    <a:p>
                      <a:r>
                        <a:rPr lang="en-GB" b="1" dirty="0" err="1"/>
                        <a:t>classmethod</a:t>
                      </a:r>
                      <a:r>
                        <a:rPr lang="en-GB" dirty="0"/>
                        <a:t>(function) </a:t>
                      </a:r>
                    </a:p>
                  </a:txBody>
                  <a:tcPr>
                    <a:solidFill>
                      <a:schemeClr val="bg1"/>
                    </a:solidFill>
                  </a:tcPr>
                </a:tc>
                <a:tc>
                  <a:txBody>
                    <a:bodyPr/>
                    <a:lstStyle/>
                    <a:p>
                      <a:r>
                        <a:rPr lang="en-GB" b="1" dirty="0"/>
                        <a:t>exec</a:t>
                      </a:r>
                      <a:r>
                        <a:rPr lang="en-GB" dirty="0"/>
                        <a:t>(object[, </a:t>
                      </a:r>
                      <a:r>
                        <a:rPr lang="en-GB" dirty="0" err="1"/>
                        <a:t>globals</a:t>
                      </a:r>
                      <a:r>
                        <a:rPr lang="en-GB" dirty="0"/>
                        <a:t>[, locals]]) </a:t>
                      </a:r>
                    </a:p>
                  </a:txBody>
                  <a:tcPr>
                    <a:solidFill>
                      <a:schemeClr val="accent6">
                        <a:lumMod val="20000"/>
                        <a:lumOff val="80000"/>
                      </a:schemeClr>
                    </a:solidFill>
                  </a:tcPr>
                </a:tc>
                <a:extLst>
                  <a:ext uri="{0D108BD9-81ED-4DB2-BD59-A6C34878D82A}">
                    <a16:rowId xmlns:a16="http://schemas.microsoft.com/office/drawing/2014/main" val="3431455384"/>
                  </a:ext>
                </a:extLst>
              </a:tr>
              <a:tr h="370840">
                <a:tc>
                  <a:txBody>
                    <a:bodyPr/>
                    <a:lstStyle/>
                    <a:p>
                      <a:r>
                        <a:rPr lang="en-GB" b="1" dirty="0"/>
                        <a:t>ascii</a:t>
                      </a:r>
                      <a:r>
                        <a:rPr lang="en-GB" dirty="0"/>
                        <a:t>(object) </a:t>
                      </a:r>
                    </a:p>
                  </a:txBody>
                  <a:tcPr>
                    <a:solidFill>
                      <a:schemeClr val="accent6">
                        <a:lumMod val="20000"/>
                        <a:lumOff val="80000"/>
                      </a:schemeClr>
                    </a:solidFill>
                  </a:tcPr>
                </a:tc>
                <a:tc>
                  <a:txBody>
                    <a:bodyPr/>
                    <a:lstStyle/>
                    <a:p>
                      <a:r>
                        <a:rPr lang="fr-FR" b="1" dirty="0"/>
                        <a:t>compile</a:t>
                      </a:r>
                      <a:r>
                        <a:rPr lang="fr-FR" dirty="0"/>
                        <a:t>(source, </a:t>
                      </a:r>
                      <a:r>
                        <a:rPr lang="fr-FR" dirty="0" err="1"/>
                        <a:t>filename</a:t>
                      </a:r>
                      <a:r>
                        <a:rPr lang="fr-FR" dirty="0"/>
                        <a:t>, </a:t>
                      </a:r>
                    </a:p>
                    <a:p>
                      <a:r>
                        <a:rPr lang="fr-FR" dirty="0"/>
                        <a:t>              mode[, flags[, </a:t>
                      </a:r>
                      <a:r>
                        <a:rPr lang="fr-FR" dirty="0" err="1"/>
                        <a:t>dont_inherit</a:t>
                      </a:r>
                      <a:r>
                        <a:rPr lang="fr-FR" dirty="0"/>
                        <a:t>]]) </a:t>
                      </a:r>
                    </a:p>
                  </a:txBody>
                  <a:tcPr>
                    <a:solidFill>
                      <a:schemeClr val="bg1"/>
                    </a:solidFill>
                  </a:tcPr>
                </a:tc>
                <a:tc>
                  <a:txBody>
                    <a:bodyPr/>
                    <a:lstStyle/>
                    <a:p>
                      <a:r>
                        <a:rPr lang="en-GB" b="1" dirty="0"/>
                        <a:t>filter</a:t>
                      </a:r>
                      <a:r>
                        <a:rPr lang="en-GB" dirty="0"/>
                        <a:t>(function, </a:t>
                      </a:r>
                      <a:r>
                        <a:rPr lang="en-GB" dirty="0" err="1"/>
                        <a:t>iterable</a:t>
                      </a:r>
                      <a:r>
                        <a:rPr lang="en-GB" dirty="0"/>
                        <a:t>) </a:t>
                      </a:r>
                    </a:p>
                  </a:txBody>
                  <a:tcPr>
                    <a:solidFill>
                      <a:schemeClr val="accent6">
                        <a:lumMod val="20000"/>
                        <a:lumOff val="80000"/>
                      </a:schemeClr>
                    </a:solidFill>
                  </a:tcPr>
                </a:tc>
                <a:extLst>
                  <a:ext uri="{0D108BD9-81ED-4DB2-BD59-A6C34878D82A}">
                    <a16:rowId xmlns:a16="http://schemas.microsoft.com/office/drawing/2014/main" val="2871695616"/>
                  </a:ext>
                </a:extLst>
              </a:tr>
              <a:tr h="370840">
                <a:tc>
                  <a:txBody>
                    <a:bodyPr/>
                    <a:lstStyle/>
                    <a:p>
                      <a:r>
                        <a:rPr lang="en-GB" b="1" dirty="0"/>
                        <a:t>bin</a:t>
                      </a:r>
                      <a:r>
                        <a:rPr lang="en-GB" dirty="0"/>
                        <a:t>(x) </a:t>
                      </a:r>
                    </a:p>
                  </a:txBody>
                  <a:tcPr>
                    <a:solidFill>
                      <a:schemeClr val="accent6">
                        <a:lumMod val="20000"/>
                        <a:lumOff val="80000"/>
                      </a:schemeClr>
                    </a:solidFill>
                  </a:tcPr>
                </a:tc>
                <a:tc>
                  <a:txBody>
                    <a:bodyPr/>
                    <a:lstStyle/>
                    <a:p>
                      <a:r>
                        <a:rPr lang="en-GB" b="1" dirty="0"/>
                        <a:t>complex</a:t>
                      </a:r>
                      <a:r>
                        <a:rPr lang="en-GB" dirty="0"/>
                        <a:t>([real[, </a:t>
                      </a:r>
                      <a:r>
                        <a:rPr lang="en-GB" dirty="0" err="1"/>
                        <a:t>imag</a:t>
                      </a:r>
                      <a:r>
                        <a:rPr lang="en-GB" dirty="0"/>
                        <a:t>]]) </a:t>
                      </a:r>
                    </a:p>
                  </a:txBody>
                  <a:tcPr>
                    <a:solidFill>
                      <a:schemeClr val="bg1"/>
                    </a:solidFill>
                  </a:tcPr>
                </a:tc>
                <a:tc>
                  <a:txBody>
                    <a:bodyPr/>
                    <a:lstStyle/>
                    <a:p>
                      <a:r>
                        <a:rPr lang="en-GB" b="1" dirty="0"/>
                        <a:t>float</a:t>
                      </a:r>
                      <a:r>
                        <a:rPr lang="en-GB" dirty="0"/>
                        <a:t>([x]) </a:t>
                      </a:r>
                    </a:p>
                  </a:txBody>
                  <a:tcPr>
                    <a:solidFill>
                      <a:schemeClr val="accent6">
                        <a:lumMod val="20000"/>
                        <a:lumOff val="80000"/>
                      </a:schemeClr>
                    </a:solidFill>
                  </a:tcPr>
                </a:tc>
                <a:extLst>
                  <a:ext uri="{0D108BD9-81ED-4DB2-BD59-A6C34878D82A}">
                    <a16:rowId xmlns:a16="http://schemas.microsoft.com/office/drawing/2014/main" val="1153049281"/>
                  </a:ext>
                </a:extLst>
              </a:tr>
              <a:tr h="370840">
                <a:tc>
                  <a:txBody>
                    <a:bodyPr/>
                    <a:lstStyle/>
                    <a:p>
                      <a:r>
                        <a:rPr lang="en-GB" b="1" dirty="0"/>
                        <a:t>bool</a:t>
                      </a:r>
                      <a:r>
                        <a:rPr lang="en-GB" dirty="0"/>
                        <a:t>([x]) </a:t>
                      </a:r>
                    </a:p>
                  </a:txBody>
                  <a:tcPr>
                    <a:solidFill>
                      <a:schemeClr val="accent6">
                        <a:lumMod val="20000"/>
                        <a:lumOff val="80000"/>
                      </a:schemeClr>
                    </a:solidFill>
                  </a:tcPr>
                </a:tc>
                <a:tc>
                  <a:txBody>
                    <a:bodyPr/>
                    <a:lstStyle/>
                    <a:p>
                      <a:r>
                        <a:rPr lang="en-GB" b="1" dirty="0" err="1"/>
                        <a:t>delattr</a:t>
                      </a:r>
                      <a:r>
                        <a:rPr lang="en-GB" dirty="0"/>
                        <a:t>(object, name) </a:t>
                      </a:r>
                    </a:p>
                  </a:txBody>
                  <a:tcPr>
                    <a:solidFill>
                      <a:schemeClr val="bg1"/>
                    </a:solidFill>
                  </a:tcPr>
                </a:tc>
                <a:tc>
                  <a:txBody>
                    <a:bodyPr/>
                    <a:lstStyle/>
                    <a:p>
                      <a:r>
                        <a:rPr lang="en-GB" b="1" dirty="0"/>
                        <a:t>format</a:t>
                      </a:r>
                      <a:r>
                        <a:rPr lang="en-GB" dirty="0"/>
                        <a:t>(value[, </a:t>
                      </a:r>
                      <a:r>
                        <a:rPr lang="en-GB" dirty="0" err="1"/>
                        <a:t>format_spec</a:t>
                      </a:r>
                      <a:r>
                        <a:rPr lang="en-GB" dirty="0"/>
                        <a:t>]) </a:t>
                      </a:r>
                    </a:p>
                  </a:txBody>
                  <a:tcPr>
                    <a:solidFill>
                      <a:schemeClr val="accent6">
                        <a:lumMod val="20000"/>
                        <a:lumOff val="80000"/>
                      </a:schemeClr>
                    </a:solidFill>
                  </a:tcPr>
                </a:tc>
                <a:extLst>
                  <a:ext uri="{0D108BD9-81ED-4DB2-BD59-A6C34878D82A}">
                    <a16:rowId xmlns:a16="http://schemas.microsoft.com/office/drawing/2014/main" val="3791775845"/>
                  </a:ext>
                </a:extLst>
              </a:tr>
              <a:tr h="370840">
                <a:tc>
                  <a:txBody>
                    <a:bodyPr/>
                    <a:lstStyle/>
                    <a:p>
                      <a:r>
                        <a:rPr lang="en-GB" b="1" dirty="0"/>
                        <a:t>breakpoint</a:t>
                      </a:r>
                      <a:r>
                        <a:rPr lang="en-GB" dirty="0"/>
                        <a:t>(function)</a:t>
                      </a:r>
                    </a:p>
                  </a:txBody>
                  <a:tcPr>
                    <a:solidFill>
                      <a:schemeClr val="accent6">
                        <a:lumMod val="20000"/>
                        <a:lumOff val="80000"/>
                      </a:schemeClr>
                    </a:solidFill>
                  </a:tcPr>
                </a:tc>
                <a:tc>
                  <a:txBody>
                    <a:bodyPr/>
                    <a:lstStyle/>
                    <a:p>
                      <a:r>
                        <a:rPr lang="en-GB" b="1" dirty="0" err="1"/>
                        <a:t>dict</a:t>
                      </a:r>
                      <a:r>
                        <a:rPr lang="en-GB" dirty="0"/>
                        <a:t>([</a:t>
                      </a:r>
                      <a:r>
                        <a:rPr lang="en-GB" dirty="0" err="1"/>
                        <a:t>arg</a:t>
                      </a:r>
                      <a:r>
                        <a:rPr lang="en-GB" dirty="0"/>
                        <a:t>]) </a:t>
                      </a:r>
                    </a:p>
                  </a:txBody>
                  <a:tcPr>
                    <a:solidFill>
                      <a:schemeClr val="bg1"/>
                    </a:solidFill>
                  </a:tcPr>
                </a:tc>
                <a:tc>
                  <a:txBody>
                    <a:bodyPr/>
                    <a:lstStyle/>
                    <a:p>
                      <a:r>
                        <a:rPr lang="en-GB" b="1" dirty="0" err="1"/>
                        <a:t>frozenset</a:t>
                      </a:r>
                      <a:r>
                        <a:rPr lang="en-GB" dirty="0"/>
                        <a:t>([</a:t>
                      </a:r>
                      <a:r>
                        <a:rPr lang="en-GB" dirty="0" err="1"/>
                        <a:t>iterable</a:t>
                      </a:r>
                      <a:r>
                        <a:rPr lang="en-GB" dirty="0"/>
                        <a:t>]) </a:t>
                      </a:r>
                    </a:p>
                  </a:txBody>
                  <a:tcPr>
                    <a:solidFill>
                      <a:schemeClr val="accent6">
                        <a:lumMod val="20000"/>
                        <a:lumOff val="80000"/>
                      </a:schemeClr>
                    </a:solidFill>
                  </a:tcPr>
                </a:tc>
                <a:extLst>
                  <a:ext uri="{0D108BD9-81ED-4DB2-BD59-A6C34878D82A}">
                    <a16:rowId xmlns:a16="http://schemas.microsoft.com/office/drawing/2014/main" val="4223270050"/>
                  </a:ext>
                </a:extLst>
              </a:tr>
            </a:tbl>
          </a:graphicData>
        </a:graphic>
      </p:graphicFrame>
    </p:spTree>
    <p:extLst>
      <p:ext uri="{BB962C8B-B14F-4D97-AF65-F5344CB8AC3E}">
        <p14:creationId xmlns:p14="http://schemas.microsoft.com/office/powerpoint/2010/main" val="3874647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C68FE-6DB9-0BA7-6441-F41A748EE8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4FA2B4-9657-662B-4E90-40822234E901}"/>
              </a:ext>
            </a:extLst>
          </p:cNvPr>
          <p:cNvSpPr>
            <a:spLocks noGrp="1"/>
          </p:cNvSpPr>
          <p:nvPr>
            <p:ph type="ctrTitle"/>
          </p:nvPr>
        </p:nvSpPr>
        <p:spPr/>
        <p:txBody>
          <a:bodyPr/>
          <a:lstStyle/>
          <a:p>
            <a:r>
              <a:rPr lang="en-GB" dirty="0"/>
              <a:t>Python </a:t>
            </a:r>
            <a:r>
              <a:rPr lang="en-GB" dirty="0" err="1"/>
              <a:t>Builtin</a:t>
            </a:r>
            <a:r>
              <a:rPr lang="en-GB" dirty="0"/>
              <a:t> Functions (page 2 of 2)</a:t>
            </a:r>
          </a:p>
        </p:txBody>
      </p:sp>
      <p:graphicFrame>
        <p:nvGraphicFramePr>
          <p:cNvPr id="6" name="Content Placeholder 5">
            <a:extLst>
              <a:ext uri="{FF2B5EF4-FFF2-40B4-BE49-F238E27FC236}">
                <a16:creationId xmlns:a16="http://schemas.microsoft.com/office/drawing/2014/main" id="{C077F81C-F2C1-7108-FDEC-8970C593B947}"/>
              </a:ext>
            </a:extLst>
          </p:cNvPr>
          <p:cNvGraphicFramePr>
            <a:graphicFrameLocks noGrp="1"/>
          </p:cNvGraphicFramePr>
          <p:nvPr>
            <p:ph sz="quarter" idx="4"/>
            <p:extLst>
              <p:ext uri="{D42A27DB-BD31-4B8C-83A1-F6EECF244321}">
                <p14:modId xmlns:p14="http://schemas.microsoft.com/office/powerpoint/2010/main" val="151928590"/>
              </p:ext>
            </p:extLst>
          </p:nvPr>
        </p:nvGraphicFramePr>
        <p:xfrm>
          <a:off x="739233" y="1748790"/>
          <a:ext cx="10712953" cy="4361688"/>
        </p:xfrm>
        <a:graphic>
          <a:graphicData uri="http://schemas.openxmlformats.org/drawingml/2006/table">
            <a:tbl>
              <a:tblPr firstRow="1" bandRow="1">
                <a:tableStyleId>{7E9639D4-E3E2-4D34-9284-5A2195B3D0D7}</a:tableStyleId>
              </a:tblPr>
              <a:tblGrid>
                <a:gridCol w="3153913">
                  <a:extLst>
                    <a:ext uri="{9D8B030D-6E8A-4147-A177-3AD203B41FA5}">
                      <a16:colId xmlns:a16="http://schemas.microsoft.com/office/drawing/2014/main" val="2358993556"/>
                    </a:ext>
                  </a:extLst>
                </a:gridCol>
                <a:gridCol w="3068320">
                  <a:extLst>
                    <a:ext uri="{9D8B030D-6E8A-4147-A177-3AD203B41FA5}">
                      <a16:colId xmlns:a16="http://schemas.microsoft.com/office/drawing/2014/main" val="2036385182"/>
                    </a:ext>
                  </a:extLst>
                </a:gridCol>
                <a:gridCol w="4490720">
                  <a:extLst>
                    <a:ext uri="{9D8B030D-6E8A-4147-A177-3AD203B41FA5}">
                      <a16:colId xmlns:a16="http://schemas.microsoft.com/office/drawing/2014/main" val="2355456537"/>
                    </a:ext>
                  </a:extLst>
                </a:gridCol>
              </a:tblGrid>
              <a:tr h="370840">
                <a:tc>
                  <a:txBody>
                    <a:bodyPr/>
                    <a:lstStyle/>
                    <a:p>
                      <a:pPr algn="ct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solidFill>
                            <a:schemeClr val="tx1"/>
                          </a:solidFill>
                        </a:rPr>
                        <a:t>fn_name</a:t>
                      </a:r>
                      <a:r>
                        <a:rPr lang="en-GB" dirty="0">
                          <a:solidFill>
                            <a:schemeClr val="tx1"/>
                          </a:solidFill>
                        </a:rPr>
                        <a:t>(</a:t>
                      </a:r>
                      <a:r>
                        <a:rPr lang="en-GB" dirty="0" err="1">
                          <a:solidFill>
                            <a:schemeClr val="tx1"/>
                          </a:solidFill>
                        </a:rPr>
                        <a:t>args</a:t>
                      </a:r>
                      <a:r>
                        <a:rPr lang="en-GB" dirty="0">
                          <a:solidFill>
                            <a:schemeClr val="tx1"/>
                          </a:solidFill>
                        </a:rPr>
                        <a:t>)</a:t>
                      </a:r>
                    </a:p>
                  </a:txBody>
                  <a:tcPr>
                    <a:solidFill>
                      <a:schemeClr val="accent6"/>
                    </a:solidFill>
                  </a:tcPr>
                </a:tc>
                <a:extLst>
                  <a:ext uri="{0D108BD9-81ED-4DB2-BD59-A6C34878D82A}">
                    <a16:rowId xmlns:a16="http://schemas.microsoft.com/office/drawing/2014/main" val="1360019634"/>
                  </a:ext>
                </a:extLst>
              </a:tr>
              <a:tr h="370840">
                <a:tc>
                  <a:txBody>
                    <a:bodyPr/>
                    <a:lstStyle/>
                    <a:p>
                      <a:r>
                        <a:rPr lang="en-GB" b="1" dirty="0" err="1"/>
                        <a:t>getattr</a:t>
                      </a:r>
                      <a:r>
                        <a:rPr lang="en-GB" b="0" dirty="0"/>
                        <a:t>(object, name[, default]) </a:t>
                      </a:r>
                    </a:p>
                  </a:txBody>
                  <a:tcPr>
                    <a:solidFill>
                      <a:schemeClr val="accent6">
                        <a:lumMod val="20000"/>
                        <a:lumOff val="80000"/>
                      </a:schemeClr>
                    </a:solidFill>
                  </a:tcPr>
                </a:tc>
                <a:tc>
                  <a:txBody>
                    <a:bodyPr/>
                    <a:lstStyle/>
                    <a:p>
                      <a:r>
                        <a:rPr lang="en-GB" b="1" dirty="0" err="1"/>
                        <a:t>isinstance</a:t>
                      </a:r>
                      <a:r>
                        <a:rPr lang="en-GB" dirty="0"/>
                        <a:t>(object, </a:t>
                      </a:r>
                      <a:r>
                        <a:rPr lang="en-GB" dirty="0" err="1"/>
                        <a:t>classinfo</a:t>
                      </a:r>
                      <a:r>
                        <a:rPr lang="en-GB" dirty="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t>min</a:t>
                      </a:r>
                      <a:r>
                        <a:rPr lang="en-GB" sz="1800" dirty="0"/>
                        <a:t>(</a:t>
                      </a:r>
                      <a:r>
                        <a:rPr lang="en-GB" sz="1800" i="1" dirty="0" err="1"/>
                        <a:t>iterable</a:t>
                      </a:r>
                      <a:r>
                        <a:rPr lang="en-GB" sz="1800" dirty="0"/>
                        <a:t>[, </a:t>
                      </a:r>
                      <a:r>
                        <a:rPr lang="en-GB" sz="1800" i="1" dirty="0" err="1"/>
                        <a:t>args</a:t>
                      </a:r>
                      <a:r>
                        <a:rPr lang="en-GB" sz="1800" i="1" dirty="0"/>
                        <a:t>...</a:t>
                      </a:r>
                      <a:r>
                        <a:rPr lang="en-GB" sz="1800" dirty="0"/>
                        <a:t>], </a:t>
                      </a:r>
                      <a:r>
                        <a:rPr lang="en-GB" sz="1800" i="1" dirty="0"/>
                        <a:t>*</a:t>
                      </a:r>
                      <a:r>
                        <a:rPr lang="en-GB" sz="1800" dirty="0"/>
                        <a:t>[, </a:t>
                      </a:r>
                      <a:r>
                        <a:rPr lang="en-GB" sz="1800" i="1" dirty="0"/>
                        <a:t>key</a:t>
                      </a:r>
                      <a:r>
                        <a:rPr lang="en-GB" sz="1800" dirty="0"/>
                        <a:t>]) </a:t>
                      </a:r>
                    </a:p>
                  </a:txBody>
                  <a:tcPr>
                    <a:solidFill>
                      <a:schemeClr val="accent6">
                        <a:lumMod val="20000"/>
                        <a:lumOff val="80000"/>
                      </a:schemeClr>
                    </a:solidFill>
                  </a:tcPr>
                </a:tc>
                <a:extLst>
                  <a:ext uri="{0D108BD9-81ED-4DB2-BD59-A6C34878D82A}">
                    <a16:rowId xmlns:a16="http://schemas.microsoft.com/office/drawing/2014/main" val="2940586167"/>
                  </a:ext>
                </a:extLst>
              </a:tr>
              <a:tr h="370840">
                <a:tc>
                  <a:txBody>
                    <a:bodyPr/>
                    <a:lstStyle/>
                    <a:p>
                      <a:r>
                        <a:rPr lang="en-GB" b="1" dirty="0" err="1"/>
                        <a:t>globals</a:t>
                      </a:r>
                      <a:r>
                        <a:rPr lang="en-GB" b="0" dirty="0"/>
                        <a:t>() </a:t>
                      </a:r>
                    </a:p>
                  </a:txBody>
                  <a:tcPr>
                    <a:solidFill>
                      <a:schemeClr val="accent6">
                        <a:lumMod val="20000"/>
                        <a:lumOff val="80000"/>
                      </a:schemeClr>
                    </a:solidFill>
                  </a:tcPr>
                </a:tc>
                <a:tc>
                  <a:txBody>
                    <a:bodyPr/>
                    <a:lstStyle/>
                    <a:p>
                      <a:r>
                        <a:rPr lang="en-GB" b="1" dirty="0" err="1"/>
                        <a:t>issubclass</a:t>
                      </a:r>
                      <a:r>
                        <a:rPr lang="en-GB" dirty="0"/>
                        <a:t>(class, </a:t>
                      </a:r>
                      <a:r>
                        <a:rPr lang="en-GB" dirty="0" err="1"/>
                        <a:t>classinfo</a:t>
                      </a:r>
                      <a:r>
                        <a:rPr lang="en-GB" dirty="0"/>
                        <a:t>)</a:t>
                      </a:r>
                    </a:p>
                  </a:txBody>
                  <a:tcPr>
                    <a:solidFill>
                      <a:schemeClr val="bg1"/>
                    </a:solidFill>
                  </a:tcPr>
                </a:tc>
                <a:tc>
                  <a:txBody>
                    <a:bodyPr/>
                    <a:lstStyle/>
                    <a:p>
                      <a:r>
                        <a:rPr lang="en-GB" b="1" dirty="0"/>
                        <a:t>next</a:t>
                      </a:r>
                      <a:r>
                        <a:rPr lang="en-GB" dirty="0"/>
                        <a:t>(iterator[, default]) </a:t>
                      </a:r>
                    </a:p>
                  </a:txBody>
                  <a:tcPr>
                    <a:solidFill>
                      <a:schemeClr val="accent6">
                        <a:lumMod val="20000"/>
                        <a:lumOff val="80000"/>
                      </a:schemeClr>
                    </a:solidFill>
                  </a:tcPr>
                </a:tc>
                <a:extLst>
                  <a:ext uri="{0D108BD9-81ED-4DB2-BD59-A6C34878D82A}">
                    <a16:rowId xmlns:a16="http://schemas.microsoft.com/office/drawing/2014/main" val="2417032956"/>
                  </a:ext>
                </a:extLst>
              </a:tr>
              <a:tr h="370840">
                <a:tc>
                  <a:txBody>
                    <a:bodyPr/>
                    <a:lstStyle/>
                    <a:p>
                      <a:r>
                        <a:rPr lang="en-GB" b="1" dirty="0" err="1"/>
                        <a:t>hasattr</a:t>
                      </a:r>
                      <a:r>
                        <a:rPr lang="en-GB" dirty="0"/>
                        <a:t>(object, name) </a:t>
                      </a:r>
                    </a:p>
                  </a:txBody>
                  <a:tcPr>
                    <a:solidFill>
                      <a:schemeClr val="accent6">
                        <a:lumMod val="20000"/>
                        <a:lumOff val="80000"/>
                      </a:schemeClr>
                    </a:solidFill>
                  </a:tcPr>
                </a:tc>
                <a:tc>
                  <a:txBody>
                    <a:bodyPr/>
                    <a:lstStyle/>
                    <a:p>
                      <a:r>
                        <a:rPr lang="en-GB" b="1" dirty="0"/>
                        <a:t>iter</a:t>
                      </a:r>
                      <a:r>
                        <a:rPr lang="en-GB" dirty="0"/>
                        <a:t>(o[, sentinel])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t>object</a:t>
                      </a:r>
                      <a:r>
                        <a:rPr lang="en-GB" sz="1800" dirty="0"/>
                        <a:t>() </a:t>
                      </a:r>
                    </a:p>
                  </a:txBody>
                  <a:tcPr>
                    <a:solidFill>
                      <a:schemeClr val="accent6">
                        <a:lumMod val="20000"/>
                        <a:lumOff val="80000"/>
                      </a:schemeClr>
                    </a:solidFill>
                  </a:tcPr>
                </a:tc>
                <a:extLst>
                  <a:ext uri="{0D108BD9-81ED-4DB2-BD59-A6C34878D82A}">
                    <a16:rowId xmlns:a16="http://schemas.microsoft.com/office/drawing/2014/main" val="2556945444"/>
                  </a:ext>
                </a:extLst>
              </a:tr>
              <a:tr h="370840">
                <a:tc>
                  <a:txBody>
                    <a:bodyPr/>
                    <a:lstStyle/>
                    <a:p>
                      <a:r>
                        <a:rPr lang="en-GB" b="1" dirty="0"/>
                        <a:t>hash</a:t>
                      </a:r>
                      <a:r>
                        <a:rPr lang="en-GB" dirty="0"/>
                        <a:t>(object) </a:t>
                      </a:r>
                    </a:p>
                  </a:txBody>
                  <a:tcPr>
                    <a:solidFill>
                      <a:schemeClr val="accent6">
                        <a:lumMod val="20000"/>
                        <a:lumOff val="80000"/>
                      </a:schemeClr>
                    </a:solidFill>
                  </a:tcPr>
                </a:tc>
                <a:tc>
                  <a:txBody>
                    <a:bodyPr/>
                    <a:lstStyle/>
                    <a:p>
                      <a:r>
                        <a:rPr lang="en-GB" b="1" dirty="0" err="1"/>
                        <a:t>len</a:t>
                      </a:r>
                      <a:r>
                        <a:rPr lang="en-GB" dirty="0"/>
                        <a:t>(s)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t>oct</a:t>
                      </a:r>
                      <a:r>
                        <a:rPr lang="en-GB" sz="1800" dirty="0"/>
                        <a:t>(</a:t>
                      </a:r>
                      <a:r>
                        <a:rPr lang="en-GB" sz="1800" i="1" dirty="0"/>
                        <a:t>x</a:t>
                      </a:r>
                      <a:r>
                        <a:rPr lang="en-GB" sz="1800" dirty="0"/>
                        <a:t>) </a:t>
                      </a:r>
                    </a:p>
                  </a:txBody>
                  <a:tcPr>
                    <a:solidFill>
                      <a:schemeClr val="accent6">
                        <a:lumMod val="20000"/>
                        <a:lumOff val="80000"/>
                      </a:schemeClr>
                    </a:solidFill>
                  </a:tcPr>
                </a:tc>
                <a:extLst>
                  <a:ext uri="{0D108BD9-81ED-4DB2-BD59-A6C34878D82A}">
                    <a16:rowId xmlns:a16="http://schemas.microsoft.com/office/drawing/2014/main" val="3116894628"/>
                  </a:ext>
                </a:extLst>
              </a:tr>
              <a:tr h="370840">
                <a:tc>
                  <a:txBody>
                    <a:bodyPr/>
                    <a:lstStyle/>
                    <a:p>
                      <a:r>
                        <a:rPr lang="en-GB" b="1" dirty="0"/>
                        <a:t>help</a:t>
                      </a:r>
                      <a:r>
                        <a:rPr lang="en-GB" dirty="0"/>
                        <a:t>([object]) </a:t>
                      </a:r>
                    </a:p>
                  </a:txBody>
                  <a:tcPr>
                    <a:solidFill>
                      <a:schemeClr val="accent6">
                        <a:lumMod val="20000"/>
                        <a:lumOff val="80000"/>
                      </a:schemeClr>
                    </a:solidFill>
                  </a:tcPr>
                </a:tc>
                <a:tc>
                  <a:txBody>
                    <a:bodyPr/>
                    <a:lstStyle/>
                    <a:p>
                      <a:r>
                        <a:rPr lang="en-GB" b="1" dirty="0"/>
                        <a:t>list</a:t>
                      </a:r>
                      <a:r>
                        <a:rPr lang="en-GB" dirty="0"/>
                        <a:t>([</a:t>
                      </a:r>
                      <a:r>
                        <a:rPr lang="en-GB" dirty="0" err="1"/>
                        <a:t>iterable</a:t>
                      </a:r>
                      <a:r>
                        <a:rPr lang="en-GB" dirty="0"/>
                        <a:t>]) </a:t>
                      </a:r>
                    </a:p>
                  </a:txBody>
                  <a:tcPr>
                    <a:solidFill>
                      <a:schemeClr val="bg1"/>
                    </a:solidFill>
                  </a:tcPr>
                </a:tc>
                <a:tc>
                  <a:txBody>
                    <a:bodyPr/>
                    <a:lstStyle/>
                    <a:p>
                      <a:pPr>
                        <a:spcBef>
                          <a:spcPct val="20000"/>
                        </a:spcBef>
                      </a:pPr>
                      <a:r>
                        <a:rPr lang="en-GB" sz="1800" b="1" dirty="0"/>
                        <a:t>open</a:t>
                      </a:r>
                      <a:r>
                        <a:rPr lang="en-GB" sz="1800" dirty="0"/>
                        <a:t>(</a:t>
                      </a:r>
                      <a:r>
                        <a:rPr lang="en-GB" sz="1800" i="1" dirty="0"/>
                        <a:t>file</a:t>
                      </a:r>
                      <a:r>
                        <a:rPr lang="en-GB" sz="1800" dirty="0"/>
                        <a:t>[, </a:t>
                      </a:r>
                      <a:r>
                        <a:rPr lang="en-GB" sz="1800" i="1" dirty="0"/>
                        <a:t>mode='r’</a:t>
                      </a:r>
                      <a:r>
                        <a:rPr lang="en-GB" sz="1800" dirty="0"/>
                        <a:t>[,</a:t>
                      </a:r>
                      <a:r>
                        <a:rPr lang="en-GB" sz="1800" i="1" dirty="0"/>
                        <a:t>buffering=None</a:t>
                      </a:r>
                    </a:p>
                    <a:p>
                      <a:pPr>
                        <a:spcBef>
                          <a:spcPct val="20000"/>
                        </a:spcBef>
                      </a:pPr>
                      <a:r>
                        <a:rPr lang="en-GB" sz="1800" i="1" dirty="0"/>
                        <a:t>         </a:t>
                      </a:r>
                      <a:r>
                        <a:rPr lang="en-GB" sz="1800" dirty="0"/>
                        <a:t>[, </a:t>
                      </a:r>
                      <a:r>
                        <a:rPr lang="en-GB" sz="1800" i="1" dirty="0"/>
                        <a:t>encoding=None</a:t>
                      </a:r>
                      <a:r>
                        <a:rPr lang="en-GB" sz="1800" dirty="0"/>
                        <a:t>[, </a:t>
                      </a:r>
                      <a:r>
                        <a:rPr lang="en-GB" sz="1800" i="1" dirty="0"/>
                        <a:t>errors=None</a:t>
                      </a:r>
                    </a:p>
                    <a:p>
                      <a:pPr>
                        <a:spcBef>
                          <a:spcPct val="20000"/>
                        </a:spcBef>
                      </a:pPr>
                      <a:r>
                        <a:rPr lang="en-GB" sz="1800" i="1" dirty="0"/>
                        <a:t>         </a:t>
                      </a:r>
                      <a:r>
                        <a:rPr lang="en-GB" sz="1800" dirty="0"/>
                        <a:t>[, </a:t>
                      </a:r>
                      <a:r>
                        <a:rPr lang="en-GB" sz="1800" i="1" dirty="0"/>
                        <a:t>newline=</a:t>
                      </a:r>
                      <a:r>
                        <a:rPr lang="en-GB" sz="1800" i="1" dirty="0" err="1"/>
                        <a:t>None</a:t>
                      </a:r>
                      <a:r>
                        <a:rPr lang="en-GB" sz="1800" dirty="0" err="1"/>
                        <a:t>,</a:t>
                      </a:r>
                      <a:r>
                        <a:rPr lang="en-GB" sz="1800" i="1" dirty="0" err="1"/>
                        <a:t>closefd</a:t>
                      </a:r>
                      <a:r>
                        <a:rPr lang="en-GB" sz="1800" i="1" dirty="0"/>
                        <a:t>=True</a:t>
                      </a:r>
                      <a:r>
                        <a:rPr lang="en-GB" sz="1800" dirty="0"/>
                        <a:t>]]]]]]) </a:t>
                      </a:r>
                    </a:p>
                  </a:txBody>
                  <a:tcPr>
                    <a:solidFill>
                      <a:schemeClr val="accent6">
                        <a:lumMod val="20000"/>
                        <a:lumOff val="80000"/>
                      </a:schemeClr>
                    </a:solidFill>
                  </a:tcPr>
                </a:tc>
                <a:extLst>
                  <a:ext uri="{0D108BD9-81ED-4DB2-BD59-A6C34878D82A}">
                    <a16:rowId xmlns:a16="http://schemas.microsoft.com/office/drawing/2014/main" val="3431455384"/>
                  </a:ext>
                </a:extLst>
              </a:tr>
              <a:tr h="370840">
                <a:tc>
                  <a:txBody>
                    <a:bodyPr/>
                    <a:lstStyle/>
                    <a:p>
                      <a:r>
                        <a:rPr lang="en-GB" b="1" dirty="0"/>
                        <a:t>hex</a:t>
                      </a:r>
                      <a:r>
                        <a:rPr lang="en-GB" dirty="0"/>
                        <a:t>(x) </a:t>
                      </a:r>
                    </a:p>
                  </a:txBody>
                  <a:tcPr>
                    <a:solidFill>
                      <a:schemeClr val="accent6">
                        <a:lumMod val="20000"/>
                        <a:lumOff val="80000"/>
                      </a:schemeClr>
                    </a:solidFill>
                  </a:tcPr>
                </a:tc>
                <a:tc>
                  <a:txBody>
                    <a:bodyPr/>
                    <a:lstStyle/>
                    <a:p>
                      <a:r>
                        <a:rPr lang="fr-FR" b="1" dirty="0" err="1"/>
                        <a:t>locals</a:t>
                      </a:r>
                      <a:r>
                        <a:rPr lang="fr-FR" dirty="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err="1"/>
                        <a:t>ord</a:t>
                      </a:r>
                      <a:r>
                        <a:rPr lang="en-GB" sz="1800" dirty="0"/>
                        <a:t>(</a:t>
                      </a:r>
                      <a:r>
                        <a:rPr lang="en-GB" sz="1800" i="1" dirty="0"/>
                        <a:t>c</a:t>
                      </a:r>
                      <a:r>
                        <a:rPr lang="en-GB" sz="1800" dirty="0"/>
                        <a:t>) </a:t>
                      </a:r>
                    </a:p>
                  </a:txBody>
                  <a:tcPr>
                    <a:solidFill>
                      <a:schemeClr val="accent6">
                        <a:lumMod val="20000"/>
                        <a:lumOff val="80000"/>
                      </a:schemeClr>
                    </a:solidFill>
                  </a:tcPr>
                </a:tc>
                <a:extLst>
                  <a:ext uri="{0D108BD9-81ED-4DB2-BD59-A6C34878D82A}">
                    <a16:rowId xmlns:a16="http://schemas.microsoft.com/office/drawing/2014/main" val="2871695616"/>
                  </a:ext>
                </a:extLst>
              </a:tr>
              <a:tr h="370840">
                <a:tc>
                  <a:txBody>
                    <a:bodyPr/>
                    <a:lstStyle/>
                    <a:p>
                      <a:r>
                        <a:rPr lang="en-GB" b="1" dirty="0"/>
                        <a:t>id</a:t>
                      </a:r>
                      <a:r>
                        <a:rPr lang="en-GB" dirty="0"/>
                        <a:t>(object) </a:t>
                      </a:r>
                    </a:p>
                  </a:txBody>
                  <a:tcPr>
                    <a:solidFill>
                      <a:schemeClr val="accent6">
                        <a:lumMod val="20000"/>
                        <a:lumOff val="80000"/>
                      </a:schemeClr>
                    </a:solidFill>
                  </a:tcPr>
                </a:tc>
                <a:tc>
                  <a:txBody>
                    <a:bodyPr/>
                    <a:lstStyle/>
                    <a:p>
                      <a:r>
                        <a:rPr lang="en-GB" b="1" dirty="0"/>
                        <a:t>map</a:t>
                      </a:r>
                      <a:r>
                        <a:rPr lang="en-GB" dirty="0"/>
                        <a:t>(function, </a:t>
                      </a:r>
                      <a:r>
                        <a:rPr lang="en-GB" dirty="0" err="1"/>
                        <a:t>iterable</a:t>
                      </a:r>
                      <a:r>
                        <a:rPr lang="en-GB" dirty="0"/>
                        <a:t>, ...)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t>pow</a:t>
                      </a:r>
                      <a:r>
                        <a:rPr lang="en-GB" sz="1800" dirty="0"/>
                        <a:t>(</a:t>
                      </a:r>
                      <a:r>
                        <a:rPr lang="en-GB" sz="1800" i="1" dirty="0"/>
                        <a:t>x</a:t>
                      </a:r>
                      <a:r>
                        <a:rPr lang="en-GB" sz="1800" dirty="0"/>
                        <a:t>, </a:t>
                      </a:r>
                      <a:r>
                        <a:rPr lang="en-GB" sz="1800" i="1" dirty="0"/>
                        <a:t>y</a:t>
                      </a:r>
                      <a:r>
                        <a:rPr lang="en-GB" sz="1800" dirty="0"/>
                        <a:t>[, </a:t>
                      </a:r>
                      <a:r>
                        <a:rPr lang="en-GB" sz="1800" i="1" dirty="0"/>
                        <a:t>z</a:t>
                      </a:r>
                      <a:r>
                        <a:rPr lang="en-GB" sz="1800" dirty="0"/>
                        <a:t>]) </a:t>
                      </a:r>
                    </a:p>
                  </a:txBody>
                  <a:tcPr>
                    <a:solidFill>
                      <a:schemeClr val="accent6">
                        <a:lumMod val="20000"/>
                        <a:lumOff val="80000"/>
                      </a:schemeClr>
                    </a:solidFill>
                  </a:tcPr>
                </a:tc>
                <a:extLst>
                  <a:ext uri="{0D108BD9-81ED-4DB2-BD59-A6C34878D82A}">
                    <a16:rowId xmlns:a16="http://schemas.microsoft.com/office/drawing/2014/main" val="1153049281"/>
                  </a:ext>
                </a:extLst>
              </a:tr>
              <a:tr h="370840">
                <a:tc>
                  <a:txBody>
                    <a:bodyPr/>
                    <a:lstStyle/>
                    <a:p>
                      <a:r>
                        <a:rPr lang="en-GB" b="1" dirty="0"/>
                        <a:t>input</a:t>
                      </a:r>
                      <a:r>
                        <a:rPr lang="en-GB" dirty="0"/>
                        <a:t>([prompt]) </a:t>
                      </a:r>
                    </a:p>
                  </a:txBody>
                  <a:tcPr>
                    <a:solidFill>
                      <a:schemeClr val="accent6">
                        <a:lumMod val="20000"/>
                        <a:lumOff val="80000"/>
                      </a:schemeClr>
                    </a:solidFill>
                  </a:tcPr>
                </a:tc>
                <a:tc>
                  <a:txBody>
                    <a:bodyPr/>
                    <a:lstStyle/>
                    <a:p>
                      <a:r>
                        <a:rPr lang="en-GB" dirty="0"/>
                        <a:t>max(</a:t>
                      </a:r>
                      <a:r>
                        <a:rPr lang="en-GB" dirty="0" err="1"/>
                        <a:t>iterable</a:t>
                      </a:r>
                      <a:r>
                        <a:rPr lang="en-GB" dirty="0"/>
                        <a:t>[, </a:t>
                      </a:r>
                      <a:r>
                        <a:rPr lang="en-GB" dirty="0" err="1"/>
                        <a:t>args</a:t>
                      </a:r>
                      <a:r>
                        <a:rPr lang="en-GB" dirty="0"/>
                        <a:t>...], *[, key]) </a:t>
                      </a:r>
                    </a:p>
                  </a:txBody>
                  <a:tcPr>
                    <a:solidFill>
                      <a:schemeClr val="bg1"/>
                    </a:solidFill>
                  </a:tcPr>
                </a:tc>
                <a:tc>
                  <a:txBody>
                    <a:bodyPr/>
                    <a:lstStyle/>
                    <a:p>
                      <a:endParaRPr lang="en-GB" dirty="0"/>
                    </a:p>
                  </a:txBody>
                  <a:tcPr>
                    <a:solidFill>
                      <a:schemeClr val="accent6">
                        <a:lumMod val="20000"/>
                        <a:lumOff val="80000"/>
                      </a:schemeClr>
                    </a:solidFill>
                  </a:tcPr>
                </a:tc>
                <a:extLst>
                  <a:ext uri="{0D108BD9-81ED-4DB2-BD59-A6C34878D82A}">
                    <a16:rowId xmlns:a16="http://schemas.microsoft.com/office/drawing/2014/main" val="3791775845"/>
                  </a:ext>
                </a:extLst>
              </a:tr>
              <a:tr h="370840">
                <a:tc>
                  <a:txBody>
                    <a:bodyPr/>
                    <a:lstStyle/>
                    <a:p>
                      <a:r>
                        <a:rPr lang="en-GB" b="1" dirty="0"/>
                        <a:t>int</a:t>
                      </a:r>
                      <a:r>
                        <a:rPr lang="en-GB" dirty="0"/>
                        <a:t>([number | string[, radix]]) </a:t>
                      </a:r>
                    </a:p>
                  </a:txBody>
                  <a:tcPr>
                    <a:solidFill>
                      <a:schemeClr val="accent6">
                        <a:lumMod val="20000"/>
                        <a:lumOff val="80000"/>
                      </a:schemeClr>
                    </a:solidFill>
                  </a:tcPr>
                </a:tc>
                <a:tc>
                  <a:txBody>
                    <a:bodyPr/>
                    <a:lstStyle/>
                    <a:p>
                      <a:r>
                        <a:rPr lang="en-GB" b="1" dirty="0" err="1"/>
                        <a:t>memoryview</a:t>
                      </a:r>
                      <a:r>
                        <a:rPr lang="en-GB" dirty="0"/>
                        <a:t>(</a:t>
                      </a:r>
                      <a:r>
                        <a:rPr lang="en-GB" dirty="0" err="1"/>
                        <a:t>obj</a:t>
                      </a:r>
                      <a:r>
                        <a:rPr lang="en-GB" dirty="0"/>
                        <a:t>) </a:t>
                      </a:r>
                    </a:p>
                  </a:txBody>
                  <a:tcPr>
                    <a:solidFill>
                      <a:schemeClr val="bg1"/>
                    </a:solidFill>
                  </a:tcPr>
                </a:tc>
                <a:tc>
                  <a:txBody>
                    <a:bodyPr/>
                    <a:lstStyle/>
                    <a:p>
                      <a:endParaRPr lang="en-GB" dirty="0"/>
                    </a:p>
                  </a:txBody>
                  <a:tcPr>
                    <a:solidFill>
                      <a:schemeClr val="accent6">
                        <a:lumMod val="20000"/>
                        <a:lumOff val="80000"/>
                      </a:schemeClr>
                    </a:solidFill>
                  </a:tcPr>
                </a:tc>
                <a:extLst>
                  <a:ext uri="{0D108BD9-81ED-4DB2-BD59-A6C34878D82A}">
                    <a16:rowId xmlns:a16="http://schemas.microsoft.com/office/drawing/2014/main" val="4223270050"/>
                  </a:ext>
                </a:extLst>
              </a:tr>
            </a:tbl>
          </a:graphicData>
        </a:graphic>
      </p:graphicFrame>
    </p:spTree>
    <p:extLst>
      <p:ext uri="{BB962C8B-B14F-4D97-AF65-F5344CB8AC3E}">
        <p14:creationId xmlns:p14="http://schemas.microsoft.com/office/powerpoint/2010/main" val="355007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48348B-3D7A-F3FF-3059-6A262D9AF0FF}"/>
              </a:ext>
            </a:extLst>
          </p:cNvPr>
          <p:cNvSpPr>
            <a:spLocks noGrp="1"/>
          </p:cNvSpPr>
          <p:nvPr>
            <p:ph type="ctrTitle"/>
          </p:nvPr>
        </p:nvSpPr>
        <p:spPr/>
        <p:txBody>
          <a:bodyPr/>
          <a:lstStyle/>
          <a:p>
            <a:r>
              <a:rPr lang="en-GB" dirty="0"/>
              <a:t>What is Python?</a:t>
            </a:r>
          </a:p>
        </p:txBody>
      </p:sp>
      <p:sp>
        <p:nvSpPr>
          <p:cNvPr id="4" name="Text Placeholder 3">
            <a:extLst>
              <a:ext uri="{FF2B5EF4-FFF2-40B4-BE49-F238E27FC236}">
                <a16:creationId xmlns:a16="http://schemas.microsoft.com/office/drawing/2014/main" id="{676CDD4B-6132-A348-AA38-7594280844A1}"/>
              </a:ext>
            </a:extLst>
          </p:cNvPr>
          <p:cNvSpPr>
            <a:spLocks noGrp="1"/>
          </p:cNvSpPr>
          <p:nvPr>
            <p:ph type="body" sz="quarter" idx="14"/>
          </p:nvPr>
        </p:nvSpPr>
        <p:spPr>
          <a:xfrm>
            <a:off x="443921" y="1733108"/>
            <a:ext cx="5923628" cy="4061405"/>
          </a:xfrm>
        </p:spPr>
        <p:txBody>
          <a:bodyPr/>
          <a:lstStyle/>
          <a:p>
            <a:r>
              <a:rPr lang="en-GB" b="1" dirty="0"/>
              <a:t>Python is an object-oriented scripting language</a:t>
            </a:r>
          </a:p>
          <a:p>
            <a:pPr marL="285750" indent="-285750">
              <a:buFont typeface="Arial" panose="020B0604020202020204" pitchFamily="34" charset="0"/>
              <a:buChar char="•"/>
            </a:pPr>
            <a:r>
              <a:rPr lang="en-GB" dirty="0"/>
              <a:t>First published in 1991 by Guido van Rossum</a:t>
            </a:r>
          </a:p>
          <a:p>
            <a:pPr marL="285750" indent="-285750">
              <a:buFont typeface="Arial" panose="020B0604020202020204" pitchFamily="34" charset="0"/>
              <a:buChar char="•"/>
            </a:pPr>
            <a:r>
              <a:rPr lang="en-GB" dirty="0"/>
              <a:t>Designed as an OOP language from day one </a:t>
            </a:r>
          </a:p>
          <a:p>
            <a:pPr marL="285750" indent="-285750">
              <a:buFont typeface="Arial" panose="020B0604020202020204" pitchFamily="34" charset="0"/>
              <a:buChar char="•"/>
            </a:pPr>
            <a:r>
              <a:rPr lang="en-GB" dirty="0"/>
              <a:t>Does not need knowledge of OO to use</a:t>
            </a:r>
          </a:p>
          <a:p>
            <a:r>
              <a:rPr lang="en-GB" b="1" dirty="0"/>
              <a:t>It is powerful</a:t>
            </a:r>
          </a:p>
          <a:p>
            <a:pPr marL="285750" indent="-285750">
              <a:buFont typeface="Arial" panose="020B0604020202020204" pitchFamily="34" charset="0"/>
              <a:buChar char="•"/>
            </a:pPr>
            <a:r>
              <a:rPr lang="en-GB" dirty="0"/>
              <a:t>General purpose, fully functional, rich</a:t>
            </a:r>
          </a:p>
          <a:p>
            <a:pPr marL="285750" indent="-285750">
              <a:buFont typeface="Arial" panose="020B0604020202020204" pitchFamily="34" charset="0"/>
              <a:buChar char="•"/>
            </a:pPr>
            <a:r>
              <a:rPr lang="en-GB" dirty="0"/>
              <a:t>Many extension modules</a:t>
            </a:r>
          </a:p>
          <a:p>
            <a:r>
              <a:rPr lang="en-GB" b="1" dirty="0"/>
              <a:t>It is free</a:t>
            </a:r>
          </a:p>
          <a:p>
            <a:pPr marL="285750" indent="-285750">
              <a:buFont typeface="Arial" panose="020B0604020202020204" pitchFamily="34" charset="0"/>
              <a:buChar char="•"/>
            </a:pPr>
            <a:r>
              <a:rPr lang="en-GB" dirty="0"/>
              <a:t>Open source: Python license is less restrictive than GPL</a:t>
            </a:r>
          </a:p>
          <a:p>
            <a:r>
              <a:rPr lang="en-GB" b="1" dirty="0"/>
              <a:t>It is portable</a:t>
            </a:r>
          </a:p>
          <a:p>
            <a:pPr marL="285750" indent="-285750">
              <a:buFont typeface="Arial" panose="020B0604020202020204" pitchFamily="34" charset="0"/>
              <a:buChar char="•"/>
            </a:pPr>
            <a:r>
              <a:rPr lang="en-GB" dirty="0"/>
              <a:t>UNIX, Linux, Windows, OS X, Android, etc…</a:t>
            </a:r>
          </a:p>
          <a:p>
            <a:pPr marL="285750" indent="-285750">
              <a:buFont typeface="Arial" panose="020B0604020202020204" pitchFamily="34" charset="0"/>
              <a:buChar char="•"/>
            </a:pPr>
            <a:r>
              <a:rPr lang="en-GB" dirty="0"/>
              <a:t>Ported to the Java and .NET virtual machines </a:t>
            </a:r>
          </a:p>
          <a:p>
            <a:endParaRPr lang="en-GB" dirty="0"/>
          </a:p>
        </p:txBody>
      </p:sp>
      <p:grpSp>
        <p:nvGrpSpPr>
          <p:cNvPr id="19" name="Group 18">
            <a:extLst>
              <a:ext uri="{FF2B5EF4-FFF2-40B4-BE49-F238E27FC236}">
                <a16:creationId xmlns:a16="http://schemas.microsoft.com/office/drawing/2014/main" id="{7556C441-B7B5-EA50-66B7-BA226D3F5230}"/>
              </a:ext>
            </a:extLst>
          </p:cNvPr>
          <p:cNvGrpSpPr/>
          <p:nvPr/>
        </p:nvGrpSpPr>
        <p:grpSpPr>
          <a:xfrm>
            <a:off x="6524039" y="1840891"/>
            <a:ext cx="5224040" cy="3845838"/>
            <a:chOff x="6580034" y="420832"/>
            <a:chExt cx="5224040" cy="3845838"/>
          </a:xfrm>
        </p:grpSpPr>
        <p:pic>
          <p:nvPicPr>
            <p:cNvPr id="20" name="Picture 2" descr="A picture containing diagram&#10;&#10;Description automatically generated">
              <a:extLst>
                <a:ext uri="{FF2B5EF4-FFF2-40B4-BE49-F238E27FC236}">
                  <a16:creationId xmlns:a16="http://schemas.microsoft.com/office/drawing/2014/main" id="{9D7C51D1-DF73-0304-0D7E-09F049F61D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80034" y="420832"/>
              <a:ext cx="5224040" cy="3845838"/>
            </a:xfrm>
            <a:prstGeom prst="rect">
              <a:avLst/>
            </a:prstGeom>
            <a:noFill/>
          </p:spPr>
        </p:pic>
        <p:sp>
          <p:nvSpPr>
            <p:cNvPr id="21" name="TextBox 20">
              <a:extLst>
                <a:ext uri="{FF2B5EF4-FFF2-40B4-BE49-F238E27FC236}">
                  <a16:creationId xmlns:a16="http://schemas.microsoft.com/office/drawing/2014/main" id="{B5F0DECB-CAB8-87E5-96AB-8E574FE2E065}"/>
                </a:ext>
              </a:extLst>
            </p:cNvPr>
            <p:cNvSpPr txBox="1"/>
            <p:nvPr/>
          </p:nvSpPr>
          <p:spPr>
            <a:xfrm rot="1365653">
              <a:off x="7488572" y="1516203"/>
              <a:ext cx="856122" cy="378691"/>
            </a:xfrm>
            <a:prstGeom prst="rect">
              <a:avLst/>
            </a:prstGeom>
            <a:solidFill>
              <a:srgbClr val="85C9F0"/>
            </a:solidFill>
          </p:spPr>
          <p:txBody>
            <a:bodyPr vert="horz" wrap="square" lIns="0" tIns="0" rIns="0" bIns="0" rtlCol="0" anchor="t" anchorCtr="0">
              <a:normAutofit/>
            </a:bodyPr>
            <a:lstStyle/>
            <a:p>
              <a:pPr algn="ctr"/>
              <a:r>
                <a:rPr lang="en-GB" sz="2400" b="1" dirty="0"/>
                <a:t>O O P</a:t>
              </a:r>
            </a:p>
          </p:txBody>
        </p:sp>
        <p:sp>
          <p:nvSpPr>
            <p:cNvPr id="22" name="TextBox 21">
              <a:extLst>
                <a:ext uri="{FF2B5EF4-FFF2-40B4-BE49-F238E27FC236}">
                  <a16:creationId xmlns:a16="http://schemas.microsoft.com/office/drawing/2014/main" id="{289CC8F8-0DA4-7243-CA63-2634F8193C38}"/>
                </a:ext>
              </a:extLst>
            </p:cNvPr>
            <p:cNvSpPr txBox="1"/>
            <p:nvPr/>
          </p:nvSpPr>
          <p:spPr>
            <a:xfrm rot="1365653">
              <a:off x="7229657" y="2105684"/>
              <a:ext cx="1126651" cy="378691"/>
            </a:xfrm>
            <a:prstGeom prst="rect">
              <a:avLst/>
            </a:prstGeom>
            <a:solidFill>
              <a:srgbClr val="BFD99B"/>
            </a:solidFill>
          </p:spPr>
          <p:txBody>
            <a:bodyPr vert="horz" wrap="square" lIns="0" tIns="0" rIns="0" bIns="0" rtlCol="0" anchor="t" anchorCtr="0">
              <a:normAutofit/>
            </a:bodyPr>
            <a:lstStyle/>
            <a:p>
              <a:pPr algn="ctr"/>
              <a:r>
                <a:rPr lang="en-GB" sz="2400" b="1" dirty="0"/>
                <a:t>Object</a:t>
              </a:r>
            </a:p>
          </p:txBody>
        </p:sp>
        <p:sp>
          <p:nvSpPr>
            <p:cNvPr id="23" name="TextBox 22">
              <a:extLst>
                <a:ext uri="{FF2B5EF4-FFF2-40B4-BE49-F238E27FC236}">
                  <a16:creationId xmlns:a16="http://schemas.microsoft.com/office/drawing/2014/main" id="{5A7FE4CA-4DD8-AF1A-9E12-AF3B54150DC5}"/>
                </a:ext>
              </a:extLst>
            </p:cNvPr>
            <p:cNvSpPr txBox="1"/>
            <p:nvPr/>
          </p:nvSpPr>
          <p:spPr>
            <a:xfrm rot="1512057">
              <a:off x="6947544" y="2694759"/>
              <a:ext cx="1490792" cy="378691"/>
            </a:xfrm>
            <a:prstGeom prst="rect">
              <a:avLst/>
            </a:prstGeom>
            <a:solidFill>
              <a:srgbClr val="FFF59B"/>
            </a:solidFill>
          </p:spPr>
          <p:txBody>
            <a:bodyPr vert="horz" wrap="square" lIns="0" tIns="0" rIns="0" bIns="0" rtlCol="0" anchor="t" anchorCtr="0">
              <a:normAutofit/>
            </a:bodyPr>
            <a:lstStyle/>
            <a:p>
              <a:pPr algn="ctr"/>
              <a:r>
                <a:rPr lang="en-GB" sz="2400" b="1" dirty="0"/>
                <a:t>Oriented</a:t>
              </a:r>
            </a:p>
          </p:txBody>
        </p:sp>
        <p:sp>
          <p:nvSpPr>
            <p:cNvPr id="24" name="TextBox 23">
              <a:extLst>
                <a:ext uri="{FF2B5EF4-FFF2-40B4-BE49-F238E27FC236}">
                  <a16:creationId xmlns:a16="http://schemas.microsoft.com/office/drawing/2014/main" id="{6E03C155-84FD-3BCF-2423-786752C5CDEE}"/>
                </a:ext>
              </a:extLst>
            </p:cNvPr>
            <p:cNvSpPr txBox="1"/>
            <p:nvPr/>
          </p:nvSpPr>
          <p:spPr>
            <a:xfrm rot="1507969">
              <a:off x="6602255" y="3290757"/>
              <a:ext cx="1871967" cy="351105"/>
            </a:xfrm>
            <a:prstGeom prst="rect">
              <a:avLst/>
            </a:prstGeom>
            <a:solidFill>
              <a:srgbClr val="FDD59B"/>
            </a:solidFill>
          </p:spPr>
          <p:txBody>
            <a:bodyPr vert="horz" wrap="square" lIns="0" tIns="0" rIns="0" bIns="0" rtlCol="0" anchor="t" anchorCtr="0">
              <a:noAutofit/>
            </a:bodyPr>
            <a:lstStyle/>
            <a:p>
              <a:pPr algn="ctr"/>
              <a:r>
                <a:rPr lang="en-GB" sz="2400" b="1" dirty="0"/>
                <a:t>Programming</a:t>
              </a:r>
            </a:p>
          </p:txBody>
        </p:sp>
      </p:grpSp>
    </p:spTree>
    <p:extLst>
      <p:ext uri="{BB962C8B-B14F-4D97-AF65-F5344CB8AC3E}">
        <p14:creationId xmlns:p14="http://schemas.microsoft.com/office/powerpoint/2010/main" val="32476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FE9647-9043-7AA9-9226-FBD0744BA29B}"/>
              </a:ext>
            </a:extLst>
          </p:cNvPr>
          <p:cNvSpPr>
            <a:spLocks noGrp="1"/>
          </p:cNvSpPr>
          <p:nvPr>
            <p:ph type="ctrTitle"/>
          </p:nvPr>
        </p:nvSpPr>
        <p:spPr/>
        <p:txBody>
          <a:bodyPr/>
          <a:lstStyle/>
          <a:p>
            <a:r>
              <a:rPr lang="en-GB" dirty="0"/>
              <a:t>Python Versions</a:t>
            </a:r>
          </a:p>
        </p:txBody>
      </p:sp>
      <p:sp>
        <p:nvSpPr>
          <p:cNvPr id="7" name="Text Placeholder 6">
            <a:extLst>
              <a:ext uri="{FF2B5EF4-FFF2-40B4-BE49-F238E27FC236}">
                <a16:creationId xmlns:a16="http://schemas.microsoft.com/office/drawing/2014/main" id="{672AA2CA-C2B0-E164-BB17-77BE10FC3066}"/>
              </a:ext>
            </a:extLst>
          </p:cNvPr>
          <p:cNvSpPr>
            <a:spLocks noGrp="1"/>
          </p:cNvSpPr>
          <p:nvPr>
            <p:ph type="body" sz="quarter" idx="14"/>
          </p:nvPr>
        </p:nvSpPr>
        <p:spPr/>
        <p:txBody>
          <a:bodyPr/>
          <a:lstStyle/>
          <a:p>
            <a:r>
              <a:rPr lang="en-GB" b="1" dirty="0"/>
              <a:t>Python 3 was released in December 2008</a:t>
            </a:r>
          </a:p>
          <a:p>
            <a:pPr marL="285750" indent="-285750">
              <a:buFont typeface="Arial" panose="020B0604020202020204" pitchFamily="34" charset="0"/>
              <a:buChar char="•"/>
            </a:pPr>
            <a:r>
              <a:rPr lang="en-GB" dirty="0"/>
              <a:t>Also known as Python 3000 or Py3k</a:t>
            </a:r>
          </a:p>
          <a:p>
            <a:pPr marL="285750" indent="-285750">
              <a:buFont typeface="Arial" panose="020B0604020202020204" pitchFamily="34" charset="0"/>
              <a:buChar char="•"/>
            </a:pPr>
            <a:r>
              <a:rPr lang="en-GB" dirty="0"/>
              <a:t>New version of the language</a:t>
            </a:r>
          </a:p>
          <a:p>
            <a:endParaRPr lang="en-GB" dirty="0"/>
          </a:p>
          <a:p>
            <a:r>
              <a:rPr lang="en-GB" b="1" dirty="0"/>
              <a:t>Not backward compatible with Python 2</a:t>
            </a:r>
          </a:p>
          <a:p>
            <a:pPr marL="285750" indent="-285750">
              <a:buFont typeface="Arial" panose="020B0604020202020204" pitchFamily="34" charset="0"/>
              <a:buChar char="•"/>
            </a:pPr>
            <a:r>
              <a:rPr lang="en-GB" dirty="0"/>
              <a:t>2to3.py tool distributed from Python 2.6 and 3.n</a:t>
            </a:r>
          </a:p>
          <a:p>
            <a:endParaRPr lang="en-GB" dirty="0"/>
          </a:p>
          <a:p>
            <a:r>
              <a:rPr lang="en-GB" b="1" dirty="0"/>
              <a:t>Most language features are the same</a:t>
            </a:r>
          </a:p>
          <a:p>
            <a:pPr marL="285750" indent="-285750">
              <a:buFont typeface="Arial" panose="020B0604020202020204" pitchFamily="34" charset="0"/>
              <a:buChar char="•"/>
            </a:pPr>
            <a:r>
              <a:rPr lang="en-GB" dirty="0"/>
              <a:t>Some detail has changed</a:t>
            </a:r>
          </a:p>
          <a:p>
            <a:pPr marL="285750" indent="-285750">
              <a:buFont typeface="Arial" panose="020B0604020202020204" pitchFamily="34" charset="0"/>
              <a:buChar char="•"/>
            </a:pPr>
            <a:r>
              <a:rPr lang="en-GB" dirty="0"/>
              <a:t>Syntax cleaned up</a:t>
            </a:r>
          </a:p>
          <a:p>
            <a:pPr marL="285750" indent="-285750">
              <a:buFont typeface="Arial" panose="020B0604020202020204" pitchFamily="34" charset="0"/>
              <a:buChar char="•"/>
            </a:pPr>
            <a:r>
              <a:rPr lang="en-GB" dirty="0"/>
              <a:t>Many deprecated features have been removed</a:t>
            </a:r>
          </a:p>
          <a:p>
            <a:endParaRPr lang="en-GB" dirty="0"/>
          </a:p>
        </p:txBody>
      </p:sp>
      <p:sp>
        <p:nvSpPr>
          <p:cNvPr id="5" name="Slide Number Placeholder 4">
            <a:extLst>
              <a:ext uri="{FF2B5EF4-FFF2-40B4-BE49-F238E27FC236}">
                <a16:creationId xmlns:a16="http://schemas.microsoft.com/office/drawing/2014/main" id="{6D5BA2CE-26D4-A417-8DFD-1E0B2CD4CB34}"/>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205780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BE5CE-F885-8C4E-6C62-9888C3F501C9}"/>
              </a:ext>
            </a:extLst>
          </p:cNvPr>
          <p:cNvSpPr>
            <a:spLocks noGrp="1"/>
          </p:cNvSpPr>
          <p:nvPr>
            <p:ph type="ctrTitle"/>
          </p:nvPr>
        </p:nvSpPr>
        <p:spPr/>
        <p:txBody>
          <a:bodyPr/>
          <a:lstStyle/>
          <a:p>
            <a:r>
              <a:rPr lang="en-GB" dirty="0"/>
              <a:t>Python Implementations</a:t>
            </a:r>
          </a:p>
        </p:txBody>
      </p:sp>
      <p:sp>
        <p:nvSpPr>
          <p:cNvPr id="7" name="Text Placeholder 6">
            <a:extLst>
              <a:ext uri="{FF2B5EF4-FFF2-40B4-BE49-F238E27FC236}">
                <a16:creationId xmlns:a16="http://schemas.microsoft.com/office/drawing/2014/main" id="{525A9600-8378-C757-1D91-0AE3FC85C5C7}"/>
              </a:ext>
            </a:extLst>
          </p:cNvPr>
          <p:cNvSpPr>
            <a:spLocks noGrp="1"/>
          </p:cNvSpPr>
          <p:nvPr>
            <p:ph type="body" sz="quarter" idx="13"/>
          </p:nvPr>
        </p:nvSpPr>
        <p:spPr/>
        <p:txBody>
          <a:bodyPr/>
          <a:lstStyle/>
          <a:p>
            <a:r>
              <a:rPr lang="en-GB" b="1" dirty="0"/>
              <a:t>Several Variants of Python</a:t>
            </a:r>
          </a:p>
          <a:p>
            <a:pPr marL="285750" indent="-285750">
              <a:buFont typeface="Arial" panose="020B0604020202020204" pitchFamily="34" charset="0"/>
              <a:buChar char="•"/>
            </a:pPr>
            <a:r>
              <a:rPr lang="en-GB" dirty="0"/>
              <a:t>Most common is written in C and known as </a:t>
            </a:r>
            <a:r>
              <a:rPr lang="en-GB" dirty="0" err="1"/>
              <a:t>CPython</a:t>
            </a:r>
            <a:endParaRPr lang="en-GB" dirty="0"/>
          </a:p>
          <a:p>
            <a:pPr marL="285750" indent="-285750">
              <a:buFont typeface="Arial" panose="020B0604020202020204" pitchFamily="34" charset="0"/>
              <a:buChar char="•"/>
            </a:pPr>
            <a:r>
              <a:rPr lang="en-GB" dirty="0"/>
              <a:t>Java based version named </a:t>
            </a:r>
            <a:r>
              <a:rPr lang="en-GB" dirty="0" err="1"/>
              <a:t>Jython</a:t>
            </a:r>
            <a:endParaRPr lang="en-GB" dirty="0"/>
          </a:p>
          <a:p>
            <a:pPr marL="285750" indent="-285750">
              <a:buFont typeface="Arial" panose="020B0604020202020204" pitchFamily="34" charset="0"/>
              <a:buChar char="•"/>
            </a:pPr>
            <a:r>
              <a:rPr lang="en-GB" dirty="0"/>
              <a:t>C# (</a:t>
            </a:r>
            <a:r>
              <a:rPr lang="en-GB" dirty="0" err="1"/>
              <a:t>.Net</a:t>
            </a:r>
            <a:r>
              <a:rPr lang="en-GB" dirty="0"/>
              <a:t>) based version named Iron Python</a:t>
            </a:r>
          </a:p>
          <a:p>
            <a:r>
              <a:rPr lang="en-GB" b="1" dirty="0"/>
              <a:t>Python based version: </a:t>
            </a:r>
            <a:r>
              <a:rPr lang="en-GB" b="1" dirty="0" err="1"/>
              <a:t>PyPy</a:t>
            </a:r>
            <a:endParaRPr lang="en-GB" b="1" dirty="0"/>
          </a:p>
          <a:p>
            <a:pPr marL="285750" indent="-285750">
              <a:buFont typeface="Arial" panose="020B0604020202020204" pitchFamily="34" charset="0"/>
              <a:buChar char="•"/>
            </a:pPr>
            <a:r>
              <a:rPr lang="en-GB" dirty="0"/>
              <a:t>Just-in-time compiler, fewer threading issues</a:t>
            </a:r>
          </a:p>
          <a:p>
            <a:pPr marL="285750" indent="-285750">
              <a:buFont typeface="Arial" panose="020B0604020202020204" pitchFamily="34" charset="0"/>
              <a:buChar char="•"/>
            </a:pPr>
            <a:r>
              <a:rPr lang="en-GB" dirty="0"/>
              <a:t>Remarkable performance improvements x3</a:t>
            </a:r>
          </a:p>
          <a:p>
            <a:pPr marL="285750" indent="-285750">
              <a:buFont typeface="Arial" panose="020B0604020202020204" pitchFamily="34" charset="0"/>
              <a:buChar char="•"/>
            </a:pPr>
            <a:r>
              <a:rPr lang="en-GB" dirty="0"/>
              <a:t>Latest version is v7.3.10 (Python 3.10)</a:t>
            </a:r>
          </a:p>
          <a:p>
            <a:pPr marL="285750" indent="-285750">
              <a:buFont typeface="Arial" panose="020B0604020202020204" pitchFamily="34" charset="0"/>
              <a:buChar char="•"/>
            </a:pPr>
            <a:r>
              <a:rPr lang="en-GB" dirty="0"/>
              <a:t>Might be the default Python one day</a:t>
            </a:r>
          </a:p>
          <a:p>
            <a:r>
              <a:rPr lang="en-GB" b="1" dirty="0"/>
              <a:t>Platform Agnostic</a:t>
            </a:r>
          </a:p>
          <a:p>
            <a:pPr marL="285750" indent="-285750">
              <a:buFont typeface="Arial" panose="020B0604020202020204" pitchFamily="34" charset="0"/>
              <a:buChar char="•"/>
            </a:pPr>
            <a:r>
              <a:rPr lang="en-GB" dirty="0"/>
              <a:t>No platform specific functions in the base language</a:t>
            </a:r>
          </a:p>
          <a:p>
            <a:pPr marL="285750" indent="-285750">
              <a:buFont typeface="Arial" panose="020B0604020202020204" pitchFamily="34" charset="0"/>
              <a:buChar char="•"/>
            </a:pPr>
            <a:r>
              <a:rPr lang="en-GB" dirty="0"/>
              <a:t>Greater portability for applications</a:t>
            </a:r>
          </a:p>
          <a:p>
            <a:endParaRPr lang="en-GB" dirty="0"/>
          </a:p>
        </p:txBody>
      </p:sp>
      <p:sp>
        <p:nvSpPr>
          <p:cNvPr id="4" name="Slide Number Placeholder 3">
            <a:extLst>
              <a:ext uri="{FF2B5EF4-FFF2-40B4-BE49-F238E27FC236}">
                <a16:creationId xmlns:a16="http://schemas.microsoft.com/office/drawing/2014/main" id="{4F6471BE-4B85-9939-1BCA-4A18E6635A07}"/>
              </a:ext>
            </a:extLst>
          </p:cNvPr>
          <p:cNvSpPr>
            <a:spLocks noGrp="1"/>
          </p:cNvSpPr>
          <p:nvPr>
            <p:ph type="sldNum" sz="quarter" idx="12"/>
          </p:nvPr>
        </p:nvSpPr>
        <p:spPr/>
        <p:txBody>
          <a:bodyPr/>
          <a:lstStyle/>
          <a:p>
            <a:fld id="{F3469444-D02B-D446-9CF8-19DEDDE073D1}" type="slidenum">
              <a:rPr lang="en-US" smtClean="0"/>
              <a:pPr/>
              <a:t>5</a:t>
            </a:fld>
            <a:endParaRPr lang="en-US" dirty="0"/>
          </a:p>
        </p:txBody>
      </p:sp>
      <p:pic>
        <p:nvPicPr>
          <p:cNvPr id="8" name="Picture 2" descr="CPython Logo">
            <a:extLst>
              <a:ext uri="{FF2B5EF4-FFF2-40B4-BE49-F238E27FC236}">
                <a16:creationId xmlns:a16="http://schemas.microsoft.com/office/drawing/2014/main" id="{38762132-F7E6-3C7F-4B74-1ECBEAE6B47F}"/>
              </a:ext>
            </a:extLst>
          </p:cNvPr>
          <p:cNvPicPr>
            <a:picLocks noGrp="1" noChangeAspect="1"/>
          </p:cNvPicPr>
          <p:nvPr>
            <p:ph sz="quarter" idx="4"/>
          </p:nvPr>
        </p:nvPicPr>
        <p:blipFill>
          <a:blip r:embed="rId3"/>
          <a:stretch>
            <a:fillRect/>
          </a:stretch>
        </p:blipFill>
        <p:spPr>
          <a:xfrm>
            <a:off x="7251700" y="1733550"/>
            <a:ext cx="4348163" cy="4348163"/>
          </a:xfrm>
          <a:prstGeom prst="rect">
            <a:avLst/>
          </a:prstGeom>
          <a:noFill/>
        </p:spPr>
      </p:pic>
    </p:spTree>
    <p:extLst>
      <p:ext uri="{BB962C8B-B14F-4D97-AF65-F5344CB8AC3E}">
        <p14:creationId xmlns:p14="http://schemas.microsoft.com/office/powerpoint/2010/main" val="423331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5E154-115B-0FB0-7FDE-F90B58DEB59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78F2892-8A74-9B43-AC68-C02185C57DCF}"/>
              </a:ext>
            </a:extLst>
          </p:cNvPr>
          <p:cNvSpPr>
            <a:spLocks noGrp="1"/>
          </p:cNvSpPr>
          <p:nvPr>
            <p:ph type="ctrTitle"/>
          </p:nvPr>
        </p:nvSpPr>
        <p:spPr/>
        <p:txBody>
          <a:bodyPr/>
          <a:lstStyle/>
          <a:p>
            <a:r>
              <a:rPr lang="en-GB" dirty="0"/>
              <a:t>Why use Python?</a:t>
            </a:r>
          </a:p>
        </p:txBody>
      </p:sp>
      <p:sp>
        <p:nvSpPr>
          <p:cNvPr id="7" name="Text Placeholder 6">
            <a:extLst>
              <a:ext uri="{FF2B5EF4-FFF2-40B4-BE49-F238E27FC236}">
                <a16:creationId xmlns:a16="http://schemas.microsoft.com/office/drawing/2014/main" id="{6D0C5955-0700-CF47-BE78-F2EDF72A2E50}"/>
              </a:ext>
            </a:extLst>
          </p:cNvPr>
          <p:cNvSpPr>
            <a:spLocks noGrp="1"/>
          </p:cNvSpPr>
          <p:nvPr>
            <p:ph type="body" sz="quarter" idx="13"/>
          </p:nvPr>
        </p:nvSpPr>
        <p:spPr/>
        <p:txBody>
          <a:bodyPr/>
          <a:lstStyle/>
          <a:p>
            <a:r>
              <a:rPr lang="en-GB" b="1" dirty="0"/>
              <a:t>Power</a:t>
            </a:r>
          </a:p>
          <a:p>
            <a:pPr marL="285750" indent="-285750">
              <a:buFont typeface="Arial" panose="020B0604020202020204" pitchFamily="34" charset="0"/>
              <a:buChar char="•"/>
            </a:pPr>
            <a:r>
              <a:rPr lang="en-GB" dirty="0"/>
              <a:t>Garbage collector </a:t>
            </a:r>
          </a:p>
          <a:p>
            <a:pPr marL="285750" indent="-285750">
              <a:buFont typeface="Arial" panose="020B0604020202020204" pitchFamily="34" charset="0"/>
              <a:buChar char="•"/>
            </a:pPr>
            <a:r>
              <a:rPr lang="en-GB" dirty="0"/>
              <a:t>Native Unicode objects</a:t>
            </a:r>
            <a:endParaRPr lang="en-GB" b="1" dirty="0"/>
          </a:p>
          <a:p>
            <a:r>
              <a:rPr lang="en-GB" b="1" dirty="0"/>
              <a:t>Supports many component libraries </a:t>
            </a:r>
          </a:p>
          <a:p>
            <a:pPr marL="285750" indent="-285750">
              <a:buFont typeface="Arial" panose="020B0604020202020204" pitchFamily="34" charset="0"/>
              <a:buChar char="•"/>
            </a:pPr>
            <a:r>
              <a:rPr lang="en-GB" dirty="0"/>
              <a:t>GUI libraries such as </a:t>
            </a:r>
            <a:r>
              <a:rPr lang="en-GB" dirty="0" err="1"/>
              <a:t>wxPython</a:t>
            </a:r>
            <a:r>
              <a:rPr lang="en-GB" dirty="0"/>
              <a:t> and </a:t>
            </a:r>
            <a:r>
              <a:rPr lang="en-GB" dirty="0" err="1"/>
              <a:t>PyQt</a:t>
            </a:r>
            <a:endParaRPr lang="en-GB" dirty="0"/>
          </a:p>
          <a:p>
            <a:pPr marL="285750" indent="-285750">
              <a:buFont typeface="Arial" panose="020B0604020202020204" pitchFamily="34" charset="0"/>
              <a:buChar char="•"/>
            </a:pPr>
            <a:r>
              <a:rPr lang="en-GB" dirty="0"/>
              <a:t>Scientific libraries such as NumPy, DISLIN, SciPy, etc.</a:t>
            </a:r>
          </a:p>
          <a:p>
            <a:pPr marL="285750" indent="-285750">
              <a:buFont typeface="Arial" panose="020B0604020202020204" pitchFamily="34" charset="0"/>
              <a:buChar char="•"/>
            </a:pPr>
            <a:r>
              <a:rPr lang="en-GB" dirty="0"/>
              <a:t>Mature JSON support</a:t>
            </a:r>
          </a:p>
          <a:p>
            <a:pPr marL="285750" indent="-285750">
              <a:buFont typeface="Arial" panose="020B0604020202020204" pitchFamily="34" charset="0"/>
              <a:buChar char="•"/>
            </a:pPr>
            <a:r>
              <a:rPr lang="en-GB" dirty="0"/>
              <a:t>Web template systems such as Jinja2, Mako, etc.</a:t>
            </a:r>
          </a:p>
          <a:p>
            <a:pPr marL="285750" indent="-285750">
              <a:buFont typeface="Arial" panose="020B0604020202020204" pitchFamily="34" charset="0"/>
              <a:buChar char="•"/>
            </a:pPr>
            <a:r>
              <a:rPr lang="en-GB" dirty="0"/>
              <a:t>Web frameworks such as Django, Pyjamas, and </a:t>
            </a:r>
            <a:r>
              <a:rPr lang="en-GB" dirty="0" err="1"/>
              <a:t>Zope</a:t>
            </a:r>
            <a:r>
              <a:rPr lang="en-GB" dirty="0"/>
              <a:t> </a:t>
            </a:r>
          </a:p>
          <a:p>
            <a:pPr marL="285750" indent="-285750">
              <a:buFont typeface="Arial" panose="020B0604020202020204" pitchFamily="34" charset="0"/>
              <a:buChar char="•"/>
            </a:pPr>
            <a:r>
              <a:rPr lang="en-GB" dirty="0"/>
              <a:t>Relational Databases support</a:t>
            </a:r>
          </a:p>
          <a:p>
            <a:pPr marL="285750" indent="-285750">
              <a:buFont typeface="Arial" panose="020B0604020202020204" pitchFamily="34" charset="0"/>
              <a:buChar char="•"/>
            </a:pPr>
            <a:r>
              <a:rPr lang="en-GB" dirty="0"/>
              <a:t>Libraries may be coded in C or C++</a:t>
            </a:r>
          </a:p>
        </p:txBody>
      </p:sp>
      <p:sp>
        <p:nvSpPr>
          <p:cNvPr id="4" name="Slide Number Placeholder 3">
            <a:extLst>
              <a:ext uri="{FF2B5EF4-FFF2-40B4-BE49-F238E27FC236}">
                <a16:creationId xmlns:a16="http://schemas.microsoft.com/office/drawing/2014/main" id="{7AE30DF4-CDE0-E870-8549-A0AAD8E85377}"/>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0" name="Picture 9" descr="A blue recycle bin with different objects&#10;&#10;AI-generated content may be incorrect.">
            <a:extLst>
              <a:ext uri="{FF2B5EF4-FFF2-40B4-BE49-F238E27FC236}">
                <a16:creationId xmlns:a16="http://schemas.microsoft.com/office/drawing/2014/main" id="{4157B9F6-7E00-496D-2AFD-26D685EED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766" y="1697759"/>
            <a:ext cx="3885359" cy="4348715"/>
          </a:xfrm>
          <a:prstGeom prst="rect">
            <a:avLst/>
          </a:prstGeom>
        </p:spPr>
      </p:pic>
      <p:sp>
        <p:nvSpPr>
          <p:cNvPr id="12" name="Content Placeholder 11">
            <a:extLst>
              <a:ext uri="{FF2B5EF4-FFF2-40B4-BE49-F238E27FC236}">
                <a16:creationId xmlns:a16="http://schemas.microsoft.com/office/drawing/2014/main" id="{356E368C-48BD-A0B1-1C05-E8B675AA5860}"/>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88184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A1C55-3AB7-1E46-64C3-D8FE58880AD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C903C8F-5993-3EB9-2C9B-1E1B2D79E754}"/>
              </a:ext>
            </a:extLst>
          </p:cNvPr>
          <p:cNvSpPr>
            <a:spLocks noGrp="1"/>
          </p:cNvSpPr>
          <p:nvPr>
            <p:ph type="ctrTitle"/>
          </p:nvPr>
        </p:nvSpPr>
        <p:spPr/>
        <p:txBody>
          <a:bodyPr/>
          <a:lstStyle/>
          <a:p>
            <a:r>
              <a:rPr lang="en-GB" dirty="0"/>
              <a:t>Zen of Python</a:t>
            </a:r>
          </a:p>
        </p:txBody>
      </p:sp>
      <p:sp>
        <p:nvSpPr>
          <p:cNvPr id="7" name="Text Placeholder 6">
            <a:extLst>
              <a:ext uri="{FF2B5EF4-FFF2-40B4-BE49-F238E27FC236}">
                <a16:creationId xmlns:a16="http://schemas.microsoft.com/office/drawing/2014/main" id="{AB26C722-FFE9-DCB7-1992-5D83DD5BD5B1}"/>
              </a:ext>
            </a:extLst>
          </p:cNvPr>
          <p:cNvSpPr>
            <a:spLocks noGrp="1"/>
          </p:cNvSpPr>
          <p:nvPr>
            <p:ph type="body" sz="quarter" idx="13"/>
          </p:nvPr>
        </p:nvSpPr>
        <p:spPr/>
        <p:txBody>
          <a:bodyPr/>
          <a:lstStyle/>
          <a:p>
            <a:r>
              <a:rPr lang="en-GB" b="1" dirty="0"/>
              <a:t>19 Guiding Principles</a:t>
            </a:r>
          </a:p>
        </p:txBody>
      </p:sp>
      <p:pic>
        <p:nvPicPr>
          <p:cNvPr id="6" name="Content Placeholder 5" descr="A video game machine with buttons and joysticks&#10;">
            <a:extLst>
              <a:ext uri="{FF2B5EF4-FFF2-40B4-BE49-F238E27FC236}">
                <a16:creationId xmlns:a16="http://schemas.microsoft.com/office/drawing/2014/main" id="{6D803587-2505-2D7E-0B8F-18C6DFA9D5F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365513" y="3637964"/>
            <a:ext cx="2547007" cy="2671997"/>
          </a:xfrm>
        </p:spPr>
      </p:pic>
      <p:sp>
        <p:nvSpPr>
          <p:cNvPr id="4" name="Slide Number Placeholder 3">
            <a:extLst>
              <a:ext uri="{FF2B5EF4-FFF2-40B4-BE49-F238E27FC236}">
                <a16:creationId xmlns:a16="http://schemas.microsoft.com/office/drawing/2014/main" id="{1CD54999-7E22-C92F-0C37-ACC71FAE2475}"/>
              </a:ext>
            </a:extLst>
          </p:cNvPr>
          <p:cNvSpPr>
            <a:spLocks noGrp="1"/>
          </p:cNvSpPr>
          <p:nvPr>
            <p:ph type="sldNum" sz="quarter" idx="12"/>
          </p:nvPr>
        </p:nvSpPr>
        <p:spPr/>
        <p:txBody>
          <a:bodyPr/>
          <a:lstStyle/>
          <a:p>
            <a:fld id="{F3469444-D02B-D446-9CF8-19DEDDE073D1}" type="slidenum">
              <a:rPr lang="en-US" smtClean="0"/>
              <a:pPr/>
              <a:t>7</a:t>
            </a:fld>
            <a:endParaRPr lang="en-US" dirty="0"/>
          </a:p>
        </p:txBody>
      </p:sp>
      <p:pic>
        <p:nvPicPr>
          <p:cNvPr id="8" name="Picture 9" descr="19 Guiding Principles of Python">
            <a:extLst>
              <a:ext uri="{FF2B5EF4-FFF2-40B4-BE49-F238E27FC236}">
                <a16:creationId xmlns:a16="http://schemas.microsoft.com/office/drawing/2014/main" id="{FF28A067-EC7A-84E5-C2F6-072881F0CE4B}"/>
              </a:ext>
            </a:extLst>
          </p:cNvPr>
          <p:cNvPicPr>
            <a:picLocks noChangeAspect="1"/>
          </p:cNvPicPr>
          <p:nvPr/>
        </p:nvPicPr>
        <p:blipFill>
          <a:blip r:embed="rId4"/>
          <a:stretch>
            <a:fillRect/>
          </a:stretch>
        </p:blipFill>
        <p:spPr>
          <a:xfrm>
            <a:off x="557244" y="2227329"/>
            <a:ext cx="6450024" cy="4130477"/>
          </a:xfrm>
          <a:prstGeom prst="rect">
            <a:avLst/>
          </a:prstGeom>
        </p:spPr>
      </p:pic>
      <p:sp>
        <p:nvSpPr>
          <p:cNvPr id="9" name="Text Placeholder 6">
            <a:extLst>
              <a:ext uri="{FF2B5EF4-FFF2-40B4-BE49-F238E27FC236}">
                <a16:creationId xmlns:a16="http://schemas.microsoft.com/office/drawing/2014/main" id="{AE8CA020-D6ED-80CC-6CB7-F02AEAB8B9AF}"/>
              </a:ext>
            </a:extLst>
          </p:cNvPr>
          <p:cNvSpPr txBox="1">
            <a:spLocks/>
          </p:cNvSpPr>
          <p:nvPr/>
        </p:nvSpPr>
        <p:spPr>
          <a:xfrm>
            <a:off x="7120590" y="2471169"/>
            <a:ext cx="5744228" cy="321448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…and some entertainment</a:t>
            </a:r>
          </a:p>
          <a:p>
            <a:pPr marL="285750" indent="-285750">
              <a:buFont typeface="Arial" panose="020B0604020202020204" pitchFamily="34" charset="0"/>
              <a:buChar char="•"/>
            </a:pPr>
            <a:r>
              <a:rPr lang="en-GB" dirty="0" err="1"/>
              <a:t>pygame</a:t>
            </a:r>
            <a:r>
              <a:rPr lang="en-GB" dirty="0"/>
              <a:t> – set of libraries for writing games​</a:t>
            </a:r>
          </a:p>
          <a:p>
            <a:pPr marL="285750" indent="-285750">
              <a:buFont typeface="Arial" panose="020B0604020202020204" pitchFamily="34" charset="0"/>
              <a:buChar char="•"/>
            </a:pPr>
            <a:r>
              <a:rPr lang="en-GB" dirty="0"/>
              <a:t>Many games use Python as a scripting language​</a:t>
            </a:r>
          </a:p>
          <a:p>
            <a:pPr marL="285750" indent="-285750">
              <a:buFont typeface="Arial" panose="020B0604020202020204" pitchFamily="34" charset="0"/>
              <a:buChar char="•"/>
            </a:pPr>
            <a:r>
              <a:rPr lang="en-GB" dirty="0"/>
              <a:t>A fun way to learn</a:t>
            </a:r>
          </a:p>
          <a:p>
            <a:endParaRPr lang="en-GB" b="1" dirty="0"/>
          </a:p>
        </p:txBody>
      </p:sp>
    </p:spTree>
    <p:extLst>
      <p:ext uri="{BB962C8B-B14F-4D97-AF65-F5344CB8AC3E}">
        <p14:creationId xmlns:p14="http://schemas.microsoft.com/office/powerpoint/2010/main" val="2570250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A733-6D22-C9D3-EE88-4ECB98E17678}"/>
              </a:ext>
            </a:extLst>
          </p:cNvPr>
          <p:cNvSpPr>
            <a:spLocks noGrp="1"/>
          </p:cNvSpPr>
          <p:nvPr>
            <p:ph type="ctrTitle"/>
          </p:nvPr>
        </p:nvSpPr>
        <p:spPr/>
        <p:txBody>
          <a:bodyPr/>
          <a:lstStyle/>
          <a:p>
            <a:r>
              <a:rPr lang="en-GB" dirty="0"/>
              <a:t>Python Performance</a:t>
            </a:r>
          </a:p>
        </p:txBody>
      </p:sp>
      <p:sp>
        <p:nvSpPr>
          <p:cNvPr id="3" name="Text Placeholder 2">
            <a:extLst>
              <a:ext uri="{FF2B5EF4-FFF2-40B4-BE49-F238E27FC236}">
                <a16:creationId xmlns:a16="http://schemas.microsoft.com/office/drawing/2014/main" id="{B1D2F377-0F89-B267-B051-60B0857DCB9E}"/>
              </a:ext>
            </a:extLst>
          </p:cNvPr>
          <p:cNvSpPr>
            <a:spLocks noGrp="1"/>
          </p:cNvSpPr>
          <p:nvPr>
            <p:ph type="body" sz="quarter" idx="13"/>
          </p:nvPr>
        </p:nvSpPr>
        <p:spPr>
          <a:xfrm>
            <a:off x="443922" y="1733108"/>
            <a:ext cx="6048318" cy="4348715"/>
          </a:xfrm>
        </p:spPr>
        <p:txBody>
          <a:bodyPr/>
          <a:lstStyle/>
          <a:p>
            <a:r>
              <a:rPr lang="en-GB" b="1" dirty="0"/>
              <a:t>Performance</a:t>
            </a:r>
          </a:p>
          <a:p>
            <a:pPr marL="285750" indent="-285750">
              <a:buFont typeface="Arial" panose="020B0604020202020204" pitchFamily="34" charset="0"/>
              <a:buChar char="•"/>
            </a:pPr>
            <a:r>
              <a:rPr lang="en-GB" dirty="0"/>
              <a:t>Python programs are compiled at runtime into ‘byte code’</a:t>
            </a:r>
          </a:p>
          <a:p>
            <a:pPr marL="285750" indent="-285750">
              <a:buFont typeface="Arial" panose="020B0604020202020204" pitchFamily="34" charset="0"/>
              <a:buChar char="•"/>
            </a:pPr>
            <a:r>
              <a:rPr lang="en-GB" dirty="0"/>
              <a:t>Byte code does not compile down to PE or ELF</a:t>
            </a:r>
          </a:p>
          <a:p>
            <a:pPr marL="285750" indent="-285750">
              <a:buFont typeface="Arial" panose="020B0604020202020204" pitchFamily="34" charset="0"/>
              <a:buChar char="•"/>
            </a:pPr>
            <a:r>
              <a:rPr lang="en-GB" dirty="0"/>
              <a:t>Cannot be a fast as well written C</a:t>
            </a:r>
          </a:p>
          <a:p>
            <a:pPr marL="285750" indent="-285750">
              <a:buFont typeface="Arial" panose="020B0604020202020204" pitchFamily="34" charset="0"/>
              <a:buChar char="•"/>
            </a:pPr>
            <a:r>
              <a:rPr lang="en-GB" dirty="0"/>
              <a:t>Worse CPU usage than Java and C# on most benchmarks</a:t>
            </a:r>
          </a:p>
          <a:p>
            <a:r>
              <a:rPr lang="en-GB" b="1" dirty="0"/>
              <a:t>But…</a:t>
            </a:r>
          </a:p>
          <a:p>
            <a:pPr marL="285750" indent="-285750">
              <a:buFont typeface="Arial" panose="020B0604020202020204" pitchFamily="34" charset="0"/>
              <a:buChar char="•"/>
            </a:pPr>
            <a:r>
              <a:rPr lang="en-GB" dirty="0"/>
              <a:t>Better memory management</a:t>
            </a:r>
          </a:p>
          <a:p>
            <a:pPr marL="285750" indent="-285750">
              <a:buFont typeface="Arial" panose="020B0604020202020204" pitchFamily="34" charset="0"/>
              <a:buChar char="•"/>
            </a:pPr>
            <a:r>
              <a:rPr lang="en-GB" dirty="0"/>
              <a:t>Equivalent to Perl and Ruby - depending on the benchmark</a:t>
            </a:r>
          </a:p>
          <a:p>
            <a:pPr marL="285750" indent="-285750">
              <a:buFont typeface="Arial" panose="020B0604020202020204" pitchFamily="34" charset="0"/>
              <a:buChar char="•"/>
            </a:pPr>
            <a:r>
              <a:rPr lang="en-GB" dirty="0"/>
              <a:t>Better than PHP and better than </a:t>
            </a:r>
            <a:r>
              <a:rPr lang="en-GB" dirty="0" err="1"/>
              <a:t>Tcl</a:t>
            </a:r>
            <a:endParaRPr lang="en-GB" dirty="0"/>
          </a:p>
          <a:p>
            <a:pPr marL="285750" indent="-285750">
              <a:buFont typeface="Arial" panose="020B0604020202020204" pitchFamily="34" charset="0"/>
              <a:buChar char="•"/>
            </a:pPr>
            <a:r>
              <a:rPr lang="en-GB" dirty="0"/>
              <a:t>Packages often use compiled extensions </a:t>
            </a:r>
          </a:p>
          <a:p>
            <a:pPr marL="285750" indent="-285750">
              <a:buFont typeface="Arial" panose="020B0604020202020204" pitchFamily="34" charset="0"/>
              <a:buChar char="•"/>
            </a:pPr>
            <a:r>
              <a:rPr lang="en-GB" dirty="0"/>
              <a:t>Google Unladen Swallow project improved the base</a:t>
            </a:r>
          </a:p>
          <a:p>
            <a:endParaRPr lang="en-GB" dirty="0"/>
          </a:p>
        </p:txBody>
      </p:sp>
      <p:sp>
        <p:nvSpPr>
          <p:cNvPr id="8" name="Content Placeholder 7">
            <a:extLst>
              <a:ext uri="{FF2B5EF4-FFF2-40B4-BE49-F238E27FC236}">
                <a16:creationId xmlns:a16="http://schemas.microsoft.com/office/drawing/2014/main" id="{70BF9C2C-030C-75F3-CE9D-BCA98CAC29DE}"/>
              </a:ext>
            </a:extLst>
          </p:cNvPr>
          <p:cNvSpPr>
            <a:spLocks noGrp="1"/>
          </p:cNvSpPr>
          <p:nvPr>
            <p:ph sz="quarter" idx="4"/>
          </p:nvPr>
        </p:nvSpPr>
        <p:spPr/>
        <p:txBody>
          <a:bodyPr/>
          <a:lstStyle/>
          <a:p>
            <a:endParaRPr lang="en-GB"/>
          </a:p>
        </p:txBody>
      </p:sp>
      <p:sp>
        <p:nvSpPr>
          <p:cNvPr id="4" name="Slide Number Placeholder 3">
            <a:extLst>
              <a:ext uri="{FF2B5EF4-FFF2-40B4-BE49-F238E27FC236}">
                <a16:creationId xmlns:a16="http://schemas.microsoft.com/office/drawing/2014/main" id="{2EF903DB-58A2-F0D5-2344-B4E020FFF804}"/>
              </a:ext>
            </a:extLst>
          </p:cNvPr>
          <p:cNvSpPr>
            <a:spLocks noGrp="1"/>
          </p:cNvSpPr>
          <p:nvPr>
            <p:ph type="sldNum" sz="quarter" idx="12"/>
          </p:nvPr>
        </p:nvSpPr>
        <p:spPr/>
        <p:txBody>
          <a:bodyPr/>
          <a:lstStyle/>
          <a:p>
            <a:fld id="{F3469444-D02B-D446-9CF8-19DEDDE073D1}" type="slidenum">
              <a:rPr lang="en-US" smtClean="0"/>
              <a:pPr/>
              <a:t>8</a:t>
            </a:fld>
            <a:endParaRPr lang="en-US" dirty="0"/>
          </a:p>
        </p:txBody>
      </p:sp>
      <p:pic>
        <p:nvPicPr>
          <p:cNvPr id="6" name="Picture 5" descr="A colorful pacman with a black background&#10;&#10;AI-generated content may be incorrect.">
            <a:extLst>
              <a:ext uri="{FF2B5EF4-FFF2-40B4-BE49-F238E27FC236}">
                <a16:creationId xmlns:a16="http://schemas.microsoft.com/office/drawing/2014/main" id="{B8EF5CDB-31D5-5FA0-BF6B-ACCE04360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47" y="3017520"/>
            <a:ext cx="4143923" cy="2318769"/>
          </a:xfrm>
          <a:prstGeom prst="rect">
            <a:avLst/>
          </a:prstGeom>
        </p:spPr>
      </p:pic>
    </p:spTree>
    <p:extLst>
      <p:ext uri="{BB962C8B-B14F-4D97-AF65-F5344CB8AC3E}">
        <p14:creationId xmlns:p14="http://schemas.microsoft.com/office/powerpoint/2010/main" val="2806610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50D06D-E6AC-36DD-A07C-978B81248300}"/>
              </a:ext>
            </a:extLst>
          </p:cNvPr>
          <p:cNvSpPr>
            <a:spLocks noGrp="1"/>
          </p:cNvSpPr>
          <p:nvPr>
            <p:ph type="ctrTitle"/>
          </p:nvPr>
        </p:nvSpPr>
        <p:spPr/>
        <p:txBody>
          <a:bodyPr/>
          <a:lstStyle/>
          <a:p>
            <a:r>
              <a:rPr lang="en-GB" dirty="0"/>
              <a:t>Python Community</a:t>
            </a:r>
          </a:p>
        </p:txBody>
      </p:sp>
      <p:sp>
        <p:nvSpPr>
          <p:cNvPr id="7" name="Text Placeholder 6">
            <a:extLst>
              <a:ext uri="{FF2B5EF4-FFF2-40B4-BE49-F238E27FC236}">
                <a16:creationId xmlns:a16="http://schemas.microsoft.com/office/drawing/2014/main" id="{C4AAE4E4-EAEC-9C60-B479-01F4DC75307A}"/>
              </a:ext>
            </a:extLst>
          </p:cNvPr>
          <p:cNvSpPr>
            <a:spLocks noGrp="1"/>
          </p:cNvSpPr>
          <p:nvPr>
            <p:ph type="body" sz="quarter" idx="13"/>
          </p:nvPr>
        </p:nvSpPr>
        <p:spPr/>
        <p:txBody>
          <a:bodyPr/>
          <a:lstStyle/>
          <a:p>
            <a:r>
              <a:rPr lang="en-GB" b="1" dirty="0"/>
              <a:t>Python Software Foundation (PSF)</a:t>
            </a:r>
          </a:p>
          <a:p>
            <a:pPr marL="285750" indent="-285750">
              <a:buFont typeface="Arial" panose="020B0604020202020204" pitchFamily="34" charset="0"/>
              <a:buChar char="•"/>
            </a:pPr>
            <a:r>
              <a:rPr lang="en-GB" dirty="0"/>
              <a:t>Holds the Python intellectual property rights </a:t>
            </a:r>
          </a:p>
          <a:p>
            <a:pPr marL="285750" indent="-285750">
              <a:buFont typeface="Arial" panose="020B0604020202020204" pitchFamily="34" charset="0"/>
              <a:buChar char="•"/>
            </a:pPr>
            <a:r>
              <a:rPr lang="en-GB" dirty="0"/>
              <a:t>The stating point: www.python.org</a:t>
            </a:r>
          </a:p>
          <a:p>
            <a:r>
              <a:rPr lang="en-GB" b="1" dirty="0"/>
              <a:t>Many newsgroups and forums</a:t>
            </a:r>
          </a:p>
          <a:p>
            <a:pPr marL="285750" indent="-285750">
              <a:buFont typeface="Arial" panose="020B0604020202020204" pitchFamily="34" charset="0"/>
              <a:buChar char="•"/>
            </a:pPr>
            <a:r>
              <a:rPr lang="en-GB" dirty="0"/>
              <a:t>Main download and docs: https://python.org</a:t>
            </a:r>
          </a:p>
          <a:p>
            <a:pPr marL="285750" indent="-285750">
              <a:buFont typeface="Arial" panose="020B0604020202020204" pitchFamily="34" charset="0"/>
              <a:buChar char="•"/>
            </a:pPr>
            <a:r>
              <a:rPr lang="en-GB" dirty="0"/>
              <a:t>Main newsgroup for Python users: </a:t>
            </a:r>
            <a:r>
              <a:rPr lang="en-GB" dirty="0" err="1"/>
              <a:t>comp.lang.python</a:t>
            </a:r>
            <a:r>
              <a:rPr lang="en-GB" dirty="0"/>
              <a:t> </a:t>
            </a:r>
          </a:p>
          <a:p>
            <a:pPr marL="285750" indent="-285750">
              <a:buFont typeface="Arial" panose="020B0604020202020204" pitchFamily="34" charset="0"/>
              <a:buChar char="•"/>
            </a:pPr>
            <a:r>
              <a:rPr lang="en-GB" dirty="0"/>
              <a:t>Web forum: python-forum.org/</a:t>
            </a:r>
            <a:r>
              <a:rPr lang="en-GB" dirty="0" err="1"/>
              <a:t>pythonforum</a:t>
            </a:r>
            <a:r>
              <a:rPr lang="en-GB" dirty="0"/>
              <a:t>/</a:t>
            </a:r>
            <a:r>
              <a:rPr lang="en-GB" dirty="0" err="1"/>
              <a:t>index.php</a:t>
            </a:r>
            <a:endParaRPr lang="en-GB" dirty="0"/>
          </a:p>
          <a:p>
            <a:pPr marL="285750" indent="-285750">
              <a:buFont typeface="Arial" panose="020B0604020202020204" pitchFamily="34" charset="0"/>
              <a:buChar char="•"/>
            </a:pPr>
            <a:r>
              <a:rPr lang="en-GB" dirty="0"/>
              <a:t>Blog: http://planet.python.org/</a:t>
            </a:r>
          </a:p>
          <a:p>
            <a:r>
              <a:rPr lang="en-GB" b="1" dirty="0"/>
              <a:t>Python Conference &amp; Interest Groups</a:t>
            </a:r>
          </a:p>
          <a:p>
            <a:pPr marL="285750" indent="-285750">
              <a:buFont typeface="Arial" panose="020B0604020202020204" pitchFamily="34" charset="0"/>
              <a:buChar char="•"/>
            </a:pPr>
            <a:r>
              <a:rPr lang="en-GB" b="1" dirty="0" err="1"/>
              <a:t>PyCon</a:t>
            </a:r>
            <a:r>
              <a:rPr lang="en-GB" dirty="0"/>
              <a:t> - </a:t>
            </a:r>
            <a:r>
              <a:rPr lang="en-GB" dirty="0" err="1"/>
              <a:t>EuroPython</a:t>
            </a:r>
            <a:r>
              <a:rPr lang="en-GB" dirty="0"/>
              <a:t> moves around European cities</a:t>
            </a:r>
            <a:endParaRPr lang="en-GB" b="1" dirty="0"/>
          </a:p>
          <a:p>
            <a:pPr marL="285750" indent="-285750">
              <a:buFont typeface="Arial" panose="020B0604020202020204" pitchFamily="34" charset="0"/>
              <a:buChar char="•"/>
            </a:pPr>
            <a:r>
              <a:rPr lang="en-GB" dirty="0"/>
              <a:t>U.S.A. - </a:t>
            </a:r>
            <a:r>
              <a:rPr lang="en-GB" b="1" dirty="0" err="1"/>
              <a:t>PIGgies</a:t>
            </a:r>
            <a:endParaRPr lang="en-GB" b="1" dirty="0"/>
          </a:p>
          <a:p>
            <a:endParaRPr lang="en-GB" dirty="0"/>
          </a:p>
        </p:txBody>
      </p:sp>
      <p:pic>
        <p:nvPicPr>
          <p:cNvPr id="9" name="Content Placeholder 8" descr="A group of people holding hands representing the Python Community">
            <a:extLst>
              <a:ext uri="{FF2B5EF4-FFF2-40B4-BE49-F238E27FC236}">
                <a16:creationId xmlns:a16="http://schemas.microsoft.com/office/drawing/2014/main" id="{30151CD8-FEEA-0026-27B8-3F5BD3092B3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63805" y="1861657"/>
            <a:ext cx="4123952" cy="4091948"/>
          </a:xfrm>
        </p:spPr>
      </p:pic>
      <p:sp>
        <p:nvSpPr>
          <p:cNvPr id="4" name="Slide Number Placeholder 3">
            <a:extLst>
              <a:ext uri="{FF2B5EF4-FFF2-40B4-BE49-F238E27FC236}">
                <a16:creationId xmlns:a16="http://schemas.microsoft.com/office/drawing/2014/main" id="{5B067694-F3A5-319D-0759-3A3D95B52182}"/>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Tree>
    <p:extLst>
      <p:ext uri="{BB962C8B-B14F-4D97-AF65-F5344CB8AC3E}">
        <p14:creationId xmlns:p14="http://schemas.microsoft.com/office/powerpoint/2010/main" val="303251285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19938</TotalTime>
  <Words>5166</Words>
  <Application>Microsoft Office PowerPoint</Application>
  <PresentationFormat>Widescreen</PresentationFormat>
  <Paragraphs>514</Paragraphs>
  <Slides>24</Slides>
  <Notes>22</Notes>
  <HiddenSlides>0</HiddenSlides>
  <MMClips>0</MMClips>
  <ScaleCrop>false</ScaleCrop>
  <HeadingPairs>
    <vt:vector size="6" baseType="variant">
      <vt:variant>
        <vt:lpstr>Fonts Used</vt:lpstr>
      </vt:variant>
      <vt:variant>
        <vt:i4>5</vt:i4>
      </vt:variant>
      <vt:variant>
        <vt:lpstr>Theme</vt:lpstr>
      </vt:variant>
      <vt:variant>
        <vt:i4>18</vt:i4>
      </vt:variant>
      <vt:variant>
        <vt:lpstr>Slide Titles</vt:lpstr>
      </vt:variant>
      <vt:variant>
        <vt:i4>24</vt:i4>
      </vt:variant>
    </vt:vector>
  </HeadingPairs>
  <TitlesOfParts>
    <vt:vector size="47" baseType="lpstr">
      <vt:lpstr>Aptos</vt:lpstr>
      <vt:lpstr>Arial</vt:lpstr>
      <vt:lpstr>Consolas</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1 - Introduction to Python 3</vt:lpstr>
      <vt:lpstr>PowerPoint Presentation</vt:lpstr>
      <vt:lpstr>What is Python?</vt:lpstr>
      <vt:lpstr>Python Versions</vt:lpstr>
      <vt:lpstr>Python Implementations</vt:lpstr>
      <vt:lpstr>Why use Python?</vt:lpstr>
      <vt:lpstr>Zen of Python</vt:lpstr>
      <vt:lpstr>Python Performance</vt:lpstr>
      <vt:lpstr>Python Community</vt:lpstr>
      <vt:lpstr>Interacting with a Python Session</vt:lpstr>
      <vt:lpstr>IDEs – You have a choice!</vt:lpstr>
      <vt:lpstr>IDEs - IPython and Jupyter</vt:lpstr>
      <vt:lpstr>Python Scripts</vt:lpstr>
      <vt:lpstr>Python Help</vt:lpstr>
      <vt:lpstr>PEP – Python Enhancement Proposals</vt:lpstr>
      <vt:lpstr>Anatomy of a Python Script</vt:lpstr>
      <vt:lpstr>Modules</vt:lpstr>
      <vt:lpstr>Function and builtins</vt:lpstr>
      <vt:lpstr>Review &amp; Lab</vt:lpstr>
      <vt:lpstr>Review Questions</vt:lpstr>
      <vt:lpstr>Review Questions</vt:lpstr>
      <vt:lpstr>Summary</vt:lpstr>
      <vt:lpstr>Python Builtin Functions (page 1 of 2)</vt:lpstr>
      <vt:lpstr>Python Builtin Functions (page 2 of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44</cp:revision>
  <dcterms:created xsi:type="dcterms:W3CDTF">2024-06-24T11:44:08Z</dcterms:created>
  <dcterms:modified xsi:type="dcterms:W3CDTF">2025-10-24T10:34:24Z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